
<file path=[Content_Types].xml><?xml version="1.0" encoding="utf-8"?>
<Types xmlns="http://schemas.openxmlformats.org/package/2006/content-types">
  <Default Extension="vml" ContentType="application/vnd.openxmlformats-officedocument.vmlDrawing"/>
  <Default Extension="bin" ContentType="application/vnd.openxmlformats-officedocument.oleObject"/>
  <Default Extension="jpeg" ContentType="image/jpeg"/>
  <Default Extension="JPG" ContentType="image/.jpg"/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6"/>
  </p:notesMasterIdLst>
  <p:sldIdLst>
    <p:sldId id="256" r:id="rId3"/>
    <p:sldId id="315" r:id="rId4"/>
    <p:sldId id="294" r:id="rId5"/>
    <p:sldId id="317" r:id="rId6"/>
    <p:sldId id="295" r:id="rId7"/>
    <p:sldId id="297" r:id="rId8"/>
    <p:sldId id="362" r:id="rId9"/>
    <p:sldId id="343" r:id="rId10"/>
    <p:sldId id="298" r:id="rId11"/>
    <p:sldId id="299" r:id="rId12"/>
    <p:sldId id="300" r:id="rId13"/>
    <p:sldId id="301" r:id="rId14"/>
    <p:sldId id="306" r:id="rId15"/>
    <p:sldId id="307" r:id="rId16"/>
    <p:sldId id="346" r:id="rId17"/>
    <p:sldId id="309" r:id="rId18"/>
    <p:sldId id="318" r:id="rId19"/>
    <p:sldId id="319" r:id="rId20"/>
    <p:sldId id="324" r:id="rId21"/>
    <p:sldId id="325" r:id="rId22"/>
    <p:sldId id="326" r:id="rId23"/>
    <p:sldId id="329" r:id="rId24"/>
    <p:sldId id="328" r:id="rId25"/>
    <p:sldId id="330" r:id="rId27"/>
    <p:sldId id="331" r:id="rId28"/>
    <p:sldId id="341" r:id="rId29"/>
    <p:sldId id="332" r:id="rId30"/>
    <p:sldId id="333" r:id="rId31"/>
    <p:sldId id="334" r:id="rId32"/>
    <p:sldId id="335" r:id="rId33"/>
    <p:sldId id="336" r:id="rId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707"/>
  </p:normalViewPr>
  <p:slideViewPr>
    <p:cSldViewPr showGuides="1">
      <p:cViewPr varScale="1">
        <p:scale>
          <a:sx n="105" d="100"/>
          <a:sy n="105" d="100"/>
        </p:scale>
        <p:origin x="179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7" Type="http://schemas.openxmlformats.org/officeDocument/2006/relationships/tableStyles" Target="tableStyles.xml"/><Relationship Id="rId36" Type="http://schemas.openxmlformats.org/officeDocument/2006/relationships/viewProps" Target="viewProps.xml"/><Relationship Id="rId35" Type="http://schemas.openxmlformats.org/officeDocument/2006/relationships/presProps" Target="presProps.xml"/><Relationship Id="rId34" Type="http://schemas.openxmlformats.org/officeDocument/2006/relationships/slide" Target="slides/slide31.xml"/><Relationship Id="rId33" Type="http://schemas.openxmlformats.org/officeDocument/2006/relationships/slide" Target="slides/slide30.xml"/><Relationship Id="rId32" Type="http://schemas.openxmlformats.org/officeDocument/2006/relationships/slide" Target="slides/slide29.xml"/><Relationship Id="rId31" Type="http://schemas.openxmlformats.org/officeDocument/2006/relationships/slide" Target="slides/slide28.xml"/><Relationship Id="rId30" Type="http://schemas.openxmlformats.org/officeDocument/2006/relationships/slide" Target="slides/slide27.xml"/><Relationship Id="rId3" Type="http://schemas.openxmlformats.org/officeDocument/2006/relationships/slide" Target="slides/slide1.xml"/><Relationship Id="rId29" Type="http://schemas.openxmlformats.org/officeDocument/2006/relationships/slide" Target="slides/slide26.xml"/><Relationship Id="rId28" Type="http://schemas.openxmlformats.org/officeDocument/2006/relationships/slide" Target="slides/slide25.xml"/><Relationship Id="rId27" Type="http://schemas.openxmlformats.org/officeDocument/2006/relationships/slide" Target="slides/slide24.xml"/><Relationship Id="rId26" Type="http://schemas.openxmlformats.org/officeDocument/2006/relationships/notesMaster" Target="notesMasters/notesMaster1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2EE97F-2327-4FE9-8874-2C0F3581839A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6B134D-0EB3-42CB-9322-AA369738187D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6B134D-0EB3-42CB-9322-AA369738187D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23539-C274-414E-836E-21403C9CE2AE}" type="datetimeFigureOut">
              <a:rPr lang="en-US" smtClean="0"/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1AC4-40F7-4FE0-8905-74C6698904F3}" type="slidenum">
              <a:rPr lang="en-US" smtClean="0"/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23539-C274-414E-836E-21403C9CE2A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1AC4-40F7-4FE0-8905-74C6698904F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23539-C274-414E-836E-21403C9CE2A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1AC4-40F7-4FE0-8905-74C6698904F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23539-C274-414E-836E-21403C9CE2A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1AC4-40F7-4FE0-8905-74C6698904F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23539-C274-414E-836E-21403C9CE2A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1AC4-40F7-4FE0-8905-74C6698904F3}" type="slidenum">
              <a:rPr lang="en-US" smtClean="0"/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23539-C274-414E-836E-21403C9CE2AE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1AC4-40F7-4FE0-8905-74C6698904F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23539-C274-414E-836E-21403C9CE2AE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1AC4-40F7-4FE0-8905-74C6698904F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23539-C274-414E-836E-21403C9CE2AE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1AC4-40F7-4FE0-8905-74C6698904F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23539-C274-414E-836E-21403C9CE2AE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1AC4-40F7-4FE0-8905-74C6698904F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23539-C274-414E-836E-21403C9CE2AE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1AC4-40F7-4FE0-8905-74C6698904F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23539-C274-414E-836E-21403C9CE2AE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CD41AC4-40F7-4FE0-8905-74C6698904F3}" type="slidenum">
              <a:rPr lang="en-US" smtClean="0"/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/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/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  <a:p>
            <a:pPr lvl="1" eaLnBrk="1" latinLnBrk="0" hangingPunct="1"/>
            <a:r>
              <a:rPr kumimoji="0" lang="en-US"/>
              <a:t>Second level</a:t>
            </a:r>
            <a:endParaRPr kumimoji="0" lang="en-US"/>
          </a:p>
          <a:p>
            <a:pPr lvl="2" eaLnBrk="1" latinLnBrk="0" hangingPunct="1"/>
            <a:r>
              <a:rPr kumimoji="0" lang="en-US"/>
              <a:t>Third level</a:t>
            </a:r>
            <a:endParaRPr kumimoji="0" lang="en-US"/>
          </a:p>
          <a:p>
            <a:pPr lvl="3" eaLnBrk="1" latinLnBrk="0" hangingPunct="1"/>
            <a:r>
              <a:rPr kumimoji="0" lang="en-US"/>
              <a:t>Fourth level</a:t>
            </a:r>
            <a:endParaRPr kumimoji="0" lang="en-US"/>
          </a:p>
          <a:p>
            <a:pPr lvl="4" eaLnBrk="1" latinLnBrk="0" hangingPunct="1"/>
            <a:r>
              <a:rPr kumimoji="0"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4223539-C274-414E-836E-21403C9CE2AE}" type="datetimeFigureOut">
              <a:rPr lang="en-US" smtClean="0"/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CD41AC4-40F7-4FE0-8905-74C6698904F3}" type="slidenum">
              <a:rPr lang="en-US" smtClean="0"/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/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/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7015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7015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185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185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185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1" Type="http://schemas.openxmlformats.org/officeDocument/2006/relationships/tags" Target="../tags/tag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6.png"/><Relationship Id="rId1" Type="http://schemas.openxmlformats.org/officeDocument/2006/relationships/tags" Target="../tags/tag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8.jpeg"/><Relationship Id="rId1" Type="http://schemas.openxmlformats.org/officeDocument/2006/relationships/image" Target="../media/image7.jpeg"/></Relationships>
</file>

<file path=ppt/slides/_rels/slide23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10.png"/><Relationship Id="rId2" Type="http://schemas.openxmlformats.org/officeDocument/2006/relationships/tags" Target="../tags/tag4.xml"/><Relationship Id="rId1" Type="http://schemas.openxmlformats.org/officeDocument/2006/relationships/image" Target="../media/image9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1.jpe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2.jpe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1.vml"/><Relationship Id="rId4" Type="http://schemas.openxmlformats.org/officeDocument/2006/relationships/slideLayout" Target="../slideLayouts/slideLayout2.xml"/><Relationship Id="rId3" Type="http://schemas.openxmlformats.org/officeDocument/2006/relationships/oleObject" Target="../embeddings/oleObject2.bin"/><Relationship Id="rId2" Type="http://schemas.openxmlformats.org/officeDocument/2006/relationships/image" Target="../media/image3.wmf"/><Relationship Id="rId1" Type="http://schemas.openxmlformats.org/officeDocument/2006/relationships/oleObject" Target="../embeddings/oleObject1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Relations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Chapter 9</a:t>
            </a:r>
            <a:endParaRPr lang="en-US" dirty="0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0" y="6553200"/>
            <a:ext cx="9144000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2833" tIns="51417" rIns="102833" bIns="51417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1000" dirty="0"/>
              <a:t>Copyright ©  McGraw-Hill Education.  All rights reserved. No reproduction or distribution without the prior written consent of McGraw-Hill Education.</a:t>
            </a:r>
            <a:endParaRPr lang="en-US" alt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Symmetric Relations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b="1" dirty="0"/>
              <a:t>   Definition:</a:t>
            </a:r>
            <a:r>
              <a:rPr lang="en-US" dirty="0"/>
              <a:t> </a:t>
            </a:r>
            <a:r>
              <a:rPr lang="en-US" i="1" dirty="0"/>
              <a:t>R</a:t>
            </a:r>
            <a:r>
              <a:rPr lang="en-US" dirty="0"/>
              <a:t> is </a:t>
            </a:r>
            <a:r>
              <a:rPr lang="en-US" i="1" dirty="0"/>
              <a:t>symmetric</a:t>
            </a:r>
            <a:r>
              <a:rPr lang="en-US" dirty="0"/>
              <a:t> </a:t>
            </a:r>
            <a:r>
              <a:rPr lang="en-US" dirty="0" err="1"/>
              <a:t>iff</a:t>
            </a:r>
            <a:r>
              <a:rPr lang="en-US" dirty="0"/>
              <a:t> (</a:t>
            </a:r>
            <a:r>
              <a:rPr lang="en-US" i="1" dirty="0" err="1"/>
              <a:t>b,a</a:t>
            </a:r>
            <a:r>
              <a:rPr lang="en-US" dirty="0"/>
              <a:t>)</a:t>
            </a:r>
            <a:r>
              <a:rPr lang="en-US" i="1" dirty="0"/>
              <a:t> 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∊</a:t>
            </a:r>
            <a:r>
              <a:rPr lang="en-US" i="1" dirty="0">
                <a:latin typeface="Cambria Math" panose="02040503050406030204"/>
                <a:ea typeface="Cambria Math" panose="02040503050406030204"/>
              </a:rPr>
              <a:t> </a:t>
            </a:r>
            <a:r>
              <a:rPr lang="en-US" i="1" dirty="0">
                <a:ea typeface="Cambria Math" panose="02040503050406030204"/>
              </a:rPr>
              <a:t>R </a:t>
            </a:r>
            <a:r>
              <a:rPr lang="en-US" dirty="0">
                <a:ea typeface="Cambria Math" panose="02040503050406030204"/>
              </a:rPr>
              <a:t>whenever (</a:t>
            </a:r>
            <a:r>
              <a:rPr lang="en-US" i="1" dirty="0" err="1">
                <a:ea typeface="Cambria Math" panose="02040503050406030204"/>
              </a:rPr>
              <a:t>a,b</a:t>
            </a:r>
            <a:r>
              <a:rPr lang="en-US" dirty="0">
                <a:ea typeface="Cambria Math" panose="02040503050406030204"/>
              </a:rPr>
              <a:t>)</a:t>
            </a:r>
            <a:r>
              <a:rPr lang="en-US" i="1" dirty="0">
                <a:ea typeface="Cambria Math" panose="02040503050406030204"/>
              </a:rPr>
              <a:t> 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∊</a:t>
            </a:r>
            <a:r>
              <a:rPr lang="en-US" i="1" dirty="0">
                <a:latin typeface="Cambria Math" panose="02040503050406030204"/>
                <a:ea typeface="Cambria Math" panose="02040503050406030204"/>
              </a:rPr>
              <a:t> </a:t>
            </a:r>
            <a:r>
              <a:rPr lang="en-US" i="1" dirty="0">
                <a:ea typeface="Cambria Math" panose="02040503050406030204"/>
              </a:rPr>
              <a:t>R </a:t>
            </a:r>
            <a:r>
              <a:rPr lang="en-US" dirty="0">
                <a:ea typeface="Cambria Math" panose="02040503050406030204"/>
              </a:rPr>
              <a:t>for all </a:t>
            </a:r>
            <a:r>
              <a:rPr lang="en-US" i="1" dirty="0" err="1">
                <a:ea typeface="Cambria Math" panose="02040503050406030204"/>
              </a:rPr>
              <a:t>a,b</a:t>
            </a:r>
            <a:r>
              <a:rPr lang="en-US" dirty="0">
                <a:ea typeface="Cambria Math" panose="02040503050406030204"/>
              </a:rPr>
              <a:t> 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∊</a:t>
            </a:r>
            <a:r>
              <a:rPr lang="en-US" i="1" dirty="0">
                <a:latin typeface="Cambria Math" panose="02040503050406030204"/>
                <a:ea typeface="Cambria Math" panose="02040503050406030204"/>
              </a:rPr>
              <a:t> </a:t>
            </a:r>
            <a:r>
              <a:rPr lang="en-US" i="1" dirty="0">
                <a:ea typeface="Cambria Math" panose="02040503050406030204"/>
              </a:rPr>
              <a:t>A.</a:t>
            </a:r>
            <a:r>
              <a:rPr lang="en-US" dirty="0">
                <a:ea typeface="Cambria Math" panose="02040503050406030204"/>
              </a:rPr>
              <a:t> Written symbolically, </a:t>
            </a:r>
            <a:r>
              <a:rPr lang="en-US" i="1" dirty="0">
                <a:ea typeface="Cambria Math" panose="02040503050406030204"/>
              </a:rPr>
              <a:t>R</a:t>
            </a:r>
            <a:r>
              <a:rPr lang="en-US" dirty="0">
                <a:ea typeface="Cambria Math" panose="02040503050406030204"/>
              </a:rPr>
              <a:t> is symmetric if and only if </a:t>
            </a:r>
            <a:endParaRPr lang="en-US" i="1" dirty="0">
              <a:ea typeface="Cambria Math" panose="02040503050406030204"/>
            </a:endParaRPr>
          </a:p>
          <a:p>
            <a:pPr lvl="1">
              <a:buNone/>
            </a:pPr>
            <a:r>
              <a:rPr lang="en-US" dirty="0">
                <a:latin typeface="Cambria Math" panose="02040503050406030204"/>
                <a:ea typeface="Cambria Math" panose="02040503050406030204"/>
              </a:rPr>
              <a:t>       ∀</a:t>
            </a:r>
            <a:r>
              <a:rPr lang="en-US" i="1" dirty="0" err="1">
                <a:ea typeface="Cambria Math" panose="02040503050406030204"/>
              </a:rPr>
              <a:t>x</a:t>
            </a:r>
            <a:r>
              <a:rPr lang="en-US" dirty="0" err="1">
                <a:latin typeface="Cambria Math" panose="02040503050406030204"/>
                <a:ea typeface="Cambria Math" panose="02040503050406030204"/>
              </a:rPr>
              <a:t>∀</a:t>
            </a:r>
            <a:r>
              <a:rPr lang="en-US" i="1" dirty="0" err="1">
                <a:ea typeface="Cambria Math" panose="02040503050406030204"/>
              </a:rPr>
              <a:t>y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 [(</a:t>
            </a:r>
            <a:r>
              <a:rPr lang="en-US" i="1" dirty="0" err="1">
                <a:ea typeface="Cambria Math" panose="02040503050406030204"/>
              </a:rPr>
              <a:t>x</a:t>
            </a:r>
            <a:r>
              <a:rPr lang="en-US" dirty="0" err="1">
                <a:latin typeface="Cambria Math" panose="02040503050406030204"/>
                <a:ea typeface="Cambria Math" panose="02040503050406030204"/>
              </a:rPr>
              <a:t>,</a:t>
            </a:r>
            <a:r>
              <a:rPr lang="en-US" i="1" dirty="0" err="1">
                <a:ea typeface="Cambria Math" panose="02040503050406030204"/>
              </a:rPr>
              <a:t>y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) ∊</a:t>
            </a:r>
            <a:r>
              <a:rPr lang="en-US" i="1" dirty="0">
                <a:ea typeface="Cambria Math" panose="02040503050406030204"/>
              </a:rPr>
              <a:t>R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 ⟶ (</a:t>
            </a:r>
            <a:r>
              <a:rPr lang="en-US" i="1" dirty="0" err="1">
                <a:ea typeface="Cambria Math" panose="02040503050406030204"/>
              </a:rPr>
              <a:t>y</a:t>
            </a:r>
            <a:r>
              <a:rPr lang="en-US" dirty="0" err="1">
                <a:ea typeface="Cambria Math" panose="02040503050406030204"/>
              </a:rPr>
              <a:t>,</a:t>
            </a:r>
            <a:r>
              <a:rPr lang="en-US" i="1" dirty="0" err="1">
                <a:ea typeface="Cambria Math" panose="02040503050406030204"/>
              </a:rPr>
              <a:t>x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) ∊ </a:t>
            </a:r>
            <a:r>
              <a:rPr lang="en-US" i="1" dirty="0">
                <a:ea typeface="Cambria Math" panose="02040503050406030204"/>
              </a:rPr>
              <a:t>R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]</a:t>
            </a:r>
            <a:endParaRPr lang="en-US" dirty="0">
              <a:latin typeface="Cambria Math" panose="02040503050406030204"/>
              <a:ea typeface="Cambria Math" panose="02040503050406030204"/>
            </a:endParaRPr>
          </a:p>
          <a:p>
            <a:pPr>
              <a:buNone/>
            </a:pPr>
            <a:r>
              <a:rPr lang="en-US" b="1" dirty="0">
                <a:ea typeface="Cambria Math" panose="02040503050406030204"/>
              </a:rPr>
              <a:t>   Example</a:t>
            </a:r>
            <a:r>
              <a:rPr lang="en-US" dirty="0">
                <a:ea typeface="Cambria Math" panose="02040503050406030204"/>
              </a:rPr>
              <a:t>: The following relations  on the integers are symmetric:</a:t>
            </a:r>
            <a:endParaRPr lang="en-US" dirty="0">
              <a:ea typeface="Cambria Math" panose="02040503050406030204"/>
            </a:endParaRPr>
          </a:p>
          <a:p>
            <a:pPr lvl="1">
              <a:buNone/>
            </a:pPr>
            <a:r>
              <a:rPr lang="en-US" i="1" dirty="0"/>
              <a:t>R</a:t>
            </a:r>
            <a:r>
              <a:rPr lang="en-US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3 </a:t>
            </a:r>
            <a:r>
              <a:rPr lang="en-US" dirty="0"/>
              <a:t>= {(</a:t>
            </a:r>
            <a:r>
              <a:rPr lang="en-US" i="1" dirty="0" err="1"/>
              <a:t>a</a:t>
            </a:r>
            <a:r>
              <a:rPr lang="en-US" dirty="0" err="1"/>
              <a:t>,</a:t>
            </a:r>
            <a:r>
              <a:rPr lang="en-US" i="1" dirty="0" err="1"/>
              <a:t>b</a:t>
            </a:r>
            <a:r>
              <a:rPr lang="en-US" dirty="0"/>
              <a:t>) | </a:t>
            </a:r>
            <a:r>
              <a:rPr lang="en-US" i="1" dirty="0"/>
              <a:t>a</a:t>
            </a:r>
            <a:r>
              <a:rPr lang="en-US" dirty="0"/>
              <a:t> 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= </a:t>
            </a:r>
            <a:r>
              <a:rPr lang="en-US" i="1" dirty="0">
                <a:latin typeface="Cambria Math" panose="02040503050406030204"/>
                <a:ea typeface="Cambria Math" panose="02040503050406030204"/>
              </a:rPr>
              <a:t>b  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or</a:t>
            </a:r>
            <a:r>
              <a:rPr lang="en-US" i="1" dirty="0">
                <a:latin typeface="Cambria Math" panose="02040503050406030204"/>
                <a:ea typeface="Cambria Math" panose="02040503050406030204"/>
              </a:rPr>
              <a:t> a 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=</a:t>
            </a:r>
            <a:r>
              <a:rPr lang="en-US" i="1" dirty="0">
                <a:latin typeface="Cambria Math" panose="02040503050406030204"/>
                <a:ea typeface="Cambria Math" panose="02040503050406030204"/>
              </a:rPr>
              <a:t> −b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},</a:t>
            </a:r>
            <a:endParaRPr lang="en-US" dirty="0"/>
          </a:p>
          <a:p>
            <a:pPr lvl="1">
              <a:buNone/>
            </a:pPr>
            <a:r>
              <a:rPr lang="en-US" i="1" dirty="0"/>
              <a:t>R</a:t>
            </a:r>
            <a:r>
              <a:rPr lang="en-US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4 </a:t>
            </a:r>
            <a:r>
              <a:rPr lang="en-US" dirty="0"/>
              <a:t>= {(</a:t>
            </a:r>
            <a:r>
              <a:rPr lang="en-US" i="1" dirty="0" err="1"/>
              <a:t>a</a:t>
            </a:r>
            <a:r>
              <a:rPr lang="en-US" dirty="0" err="1"/>
              <a:t>,</a:t>
            </a:r>
            <a:r>
              <a:rPr lang="en-US" i="1" dirty="0" err="1"/>
              <a:t>b</a:t>
            </a:r>
            <a:r>
              <a:rPr lang="en-US" dirty="0"/>
              <a:t>) | </a:t>
            </a:r>
            <a:r>
              <a:rPr lang="en-US" i="1" dirty="0"/>
              <a:t>a</a:t>
            </a:r>
            <a:r>
              <a:rPr lang="en-US" dirty="0"/>
              <a:t> 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= </a:t>
            </a:r>
            <a:r>
              <a:rPr lang="en-US" i="1" dirty="0">
                <a:latin typeface="Cambria Math" panose="02040503050406030204"/>
                <a:ea typeface="Cambria Math" panose="02040503050406030204"/>
              </a:rPr>
              <a:t>b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},</a:t>
            </a:r>
            <a:endParaRPr lang="en-US" dirty="0"/>
          </a:p>
          <a:p>
            <a:pPr lvl="1">
              <a:buNone/>
            </a:pPr>
            <a:r>
              <a:rPr lang="en-US" i="1" dirty="0"/>
              <a:t>R</a:t>
            </a:r>
            <a:r>
              <a:rPr lang="en-US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6 </a:t>
            </a:r>
            <a:r>
              <a:rPr lang="en-US" dirty="0"/>
              <a:t>= {(</a:t>
            </a:r>
            <a:r>
              <a:rPr lang="en-US" i="1" dirty="0" err="1"/>
              <a:t>a</a:t>
            </a:r>
            <a:r>
              <a:rPr lang="en-US" dirty="0" err="1"/>
              <a:t>,</a:t>
            </a:r>
            <a:r>
              <a:rPr lang="en-US" i="1" dirty="0" err="1"/>
              <a:t>b</a:t>
            </a:r>
            <a:r>
              <a:rPr lang="en-US" dirty="0"/>
              <a:t>) | </a:t>
            </a:r>
            <a:r>
              <a:rPr lang="en-US" i="1" dirty="0"/>
              <a:t>a</a:t>
            </a:r>
            <a:r>
              <a:rPr lang="en-US" dirty="0"/>
              <a:t> + </a:t>
            </a:r>
            <a:r>
              <a:rPr lang="en-US" i="1" dirty="0"/>
              <a:t>b</a:t>
            </a:r>
            <a:r>
              <a:rPr lang="en-US" dirty="0"/>
              <a:t> 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≤ 3}.</a:t>
            </a:r>
            <a:endParaRPr lang="en-US" dirty="0">
              <a:latin typeface="Cambria Math" panose="02040503050406030204"/>
              <a:ea typeface="Cambria Math" panose="02040503050406030204"/>
            </a:endParaRPr>
          </a:p>
          <a:p>
            <a:pPr lvl="1">
              <a:buNone/>
            </a:pPr>
            <a:r>
              <a:rPr lang="en-US" dirty="0">
                <a:latin typeface="Cambria Math" panose="02040503050406030204"/>
                <a:ea typeface="Cambria Math" panose="02040503050406030204"/>
              </a:rPr>
              <a:t>The following are not symmetric:</a:t>
            </a:r>
            <a:endParaRPr lang="en-US" dirty="0">
              <a:latin typeface="Cambria Math" panose="02040503050406030204"/>
              <a:ea typeface="Cambria Math" panose="02040503050406030204"/>
            </a:endParaRPr>
          </a:p>
          <a:p>
            <a:pPr lvl="1">
              <a:buNone/>
            </a:pPr>
            <a:r>
              <a:rPr lang="en-US" i="1" dirty="0"/>
              <a:t>R</a:t>
            </a:r>
            <a:r>
              <a:rPr lang="en-US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1 </a:t>
            </a:r>
            <a:r>
              <a:rPr lang="en-US" dirty="0"/>
              <a:t>= {(</a:t>
            </a:r>
            <a:r>
              <a:rPr lang="en-US" i="1" dirty="0" err="1"/>
              <a:t>a</a:t>
            </a:r>
            <a:r>
              <a:rPr lang="en-US" dirty="0" err="1"/>
              <a:t>,</a:t>
            </a:r>
            <a:r>
              <a:rPr lang="en-US" i="1" dirty="0" err="1"/>
              <a:t>b</a:t>
            </a:r>
            <a:r>
              <a:rPr lang="en-US" dirty="0"/>
              <a:t>) | </a:t>
            </a:r>
            <a:r>
              <a:rPr lang="en-US" i="1" dirty="0"/>
              <a:t>a</a:t>
            </a:r>
            <a:r>
              <a:rPr lang="en-US" dirty="0"/>
              <a:t> 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≤ </a:t>
            </a:r>
            <a:r>
              <a:rPr lang="en-US" i="1" dirty="0">
                <a:latin typeface="Cambria Math" panose="02040503050406030204"/>
                <a:ea typeface="Cambria Math" panose="02040503050406030204"/>
              </a:rPr>
              <a:t>b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} (note that 3 ≤ 4, but 4 ≰ 3),</a:t>
            </a:r>
            <a:endParaRPr lang="en-US" dirty="0">
              <a:latin typeface="Cambria Math" panose="02040503050406030204"/>
              <a:ea typeface="Cambria Math" panose="02040503050406030204"/>
            </a:endParaRPr>
          </a:p>
          <a:p>
            <a:pPr lvl="1">
              <a:buNone/>
            </a:pPr>
            <a:r>
              <a:rPr lang="en-US" i="1" dirty="0"/>
              <a:t>R</a:t>
            </a:r>
            <a:r>
              <a:rPr lang="en-US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2 </a:t>
            </a:r>
            <a:r>
              <a:rPr lang="en-US" dirty="0"/>
              <a:t>= {(</a:t>
            </a:r>
            <a:r>
              <a:rPr lang="en-US" i="1" dirty="0" err="1"/>
              <a:t>a</a:t>
            </a:r>
            <a:r>
              <a:rPr lang="en-US" dirty="0" err="1"/>
              <a:t>,</a:t>
            </a:r>
            <a:r>
              <a:rPr lang="en-US" i="1" dirty="0" err="1"/>
              <a:t>b</a:t>
            </a:r>
            <a:r>
              <a:rPr lang="en-US" dirty="0"/>
              <a:t>) | </a:t>
            </a:r>
            <a:r>
              <a:rPr lang="en-US" i="1" dirty="0"/>
              <a:t>a</a:t>
            </a:r>
            <a:r>
              <a:rPr lang="en-US" dirty="0"/>
              <a:t> 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&gt; </a:t>
            </a:r>
            <a:r>
              <a:rPr lang="en-US" i="1" dirty="0">
                <a:latin typeface="Cambria Math" panose="02040503050406030204"/>
                <a:ea typeface="Cambria Math" panose="02040503050406030204"/>
              </a:rPr>
              <a:t>b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}  (note that 4 &gt; 3, but 3 ≯ 4),</a:t>
            </a:r>
            <a:endParaRPr lang="en-US" dirty="0">
              <a:latin typeface="Cambria Math" panose="02040503050406030204"/>
              <a:ea typeface="Cambria Math" panose="02040503050406030204"/>
            </a:endParaRPr>
          </a:p>
          <a:p>
            <a:pPr lvl="1">
              <a:buNone/>
            </a:pPr>
            <a:r>
              <a:rPr lang="en-US" i="1" dirty="0"/>
              <a:t>R</a:t>
            </a:r>
            <a:r>
              <a:rPr lang="en-US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5 </a:t>
            </a:r>
            <a:r>
              <a:rPr lang="en-US" dirty="0"/>
              <a:t>= {(</a:t>
            </a:r>
            <a:r>
              <a:rPr lang="en-US" i="1" dirty="0" err="1"/>
              <a:t>a</a:t>
            </a:r>
            <a:r>
              <a:rPr lang="en-US" dirty="0" err="1"/>
              <a:t>,</a:t>
            </a:r>
            <a:r>
              <a:rPr lang="en-US" i="1" dirty="0" err="1"/>
              <a:t>b</a:t>
            </a:r>
            <a:r>
              <a:rPr lang="en-US" dirty="0"/>
              <a:t>) | </a:t>
            </a:r>
            <a:r>
              <a:rPr lang="en-US" i="1" dirty="0"/>
              <a:t>a</a:t>
            </a:r>
            <a:r>
              <a:rPr lang="en-US" dirty="0"/>
              <a:t> 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= </a:t>
            </a:r>
            <a:r>
              <a:rPr lang="en-US" i="1" dirty="0">
                <a:latin typeface="Cambria Math" panose="02040503050406030204"/>
                <a:ea typeface="Cambria Math" panose="02040503050406030204"/>
              </a:rPr>
              <a:t>b 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+ 1} (note that 4 = 3 + 1, but 3 ≠4 + 1).</a:t>
            </a:r>
            <a:endParaRPr lang="en-US" dirty="0">
              <a:latin typeface="Cambria Math" panose="02040503050406030204"/>
              <a:ea typeface="Cambria Math" panose="02040503050406030204"/>
            </a:endParaRPr>
          </a:p>
          <a:p>
            <a:pPr lvl="1">
              <a:buNone/>
            </a:pPr>
            <a:endParaRPr lang="en-US" dirty="0">
              <a:latin typeface="Cambria Math" panose="02040503050406030204"/>
              <a:ea typeface="Cambria Math" panose="02040503050406030204"/>
            </a:endParaRPr>
          </a:p>
          <a:p>
            <a:pPr lvl="1">
              <a:buNone/>
            </a:pPr>
            <a:endParaRPr lang="en-US" dirty="0">
              <a:latin typeface="Cambria Math" panose="02040503050406030204"/>
              <a:ea typeface="Cambria Math" panose="02040503050406030204"/>
            </a:endParaRPr>
          </a:p>
          <a:p>
            <a:pPr lvl="1">
              <a:buNone/>
            </a:pPr>
            <a:endParaRPr lang="en-US" dirty="0">
              <a:latin typeface="Cambria Math" panose="02040503050406030204"/>
              <a:ea typeface="Cambria Math" panose="02040503050406030204"/>
            </a:endParaRPr>
          </a:p>
          <a:p>
            <a:pPr lvl="1">
              <a:buNone/>
            </a:pPr>
            <a:endParaRPr lang="en-US" dirty="0">
              <a:latin typeface="Cambria Math" panose="02040503050406030204"/>
              <a:ea typeface="Cambria Math" panose="02040503050406030204"/>
            </a:endParaRPr>
          </a:p>
          <a:p>
            <a:pPr lvl="1">
              <a:buNone/>
            </a:pPr>
            <a:endParaRPr lang="en-US" dirty="0">
              <a:latin typeface="Cambria Math" panose="02040503050406030204"/>
              <a:ea typeface="Cambria Math" panose="02040503050406030204"/>
            </a:endParaRPr>
          </a:p>
          <a:p>
            <a:pPr lvl="1">
              <a:buNone/>
            </a:pPr>
            <a:endParaRPr lang="en-US" dirty="0">
              <a:latin typeface="Cambria Math" panose="02040503050406030204"/>
              <a:ea typeface="Cambria Math" panose="02040503050406030204"/>
            </a:endParaRPr>
          </a:p>
          <a:p>
            <a:pPr>
              <a:buNone/>
            </a:pPr>
            <a:endParaRPr lang="en-US" dirty="0">
              <a:ea typeface="Cambria Math" panose="02040503050406030204"/>
            </a:endParaRPr>
          </a:p>
          <a:p>
            <a:pPr lvl="1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Antisymmetric</a:t>
            </a:r>
            <a:r>
              <a:rPr lang="en-US" dirty="0"/>
              <a:t> Relations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b="1" dirty="0"/>
              <a:t>   </a:t>
            </a:r>
            <a:r>
              <a:rPr lang="en-US" b="1" dirty="0" err="1"/>
              <a:t>Definition</a:t>
            </a:r>
            <a:r>
              <a:rPr lang="en-US" dirty="0" err="1"/>
              <a:t>:A</a:t>
            </a:r>
            <a:r>
              <a:rPr lang="en-US" dirty="0"/>
              <a:t> relation </a:t>
            </a:r>
            <a:r>
              <a:rPr lang="en-US" i="1" dirty="0"/>
              <a:t>R</a:t>
            </a:r>
            <a:r>
              <a:rPr lang="en-US" dirty="0"/>
              <a:t> on a set </a:t>
            </a:r>
            <a:r>
              <a:rPr lang="en-US" i="1" dirty="0"/>
              <a:t>A</a:t>
            </a:r>
            <a:r>
              <a:rPr lang="en-US" dirty="0"/>
              <a:t> such that for all</a:t>
            </a:r>
            <a:r>
              <a:rPr lang="en-US" i="1" dirty="0">
                <a:ea typeface="Cambria Math" panose="02040503050406030204"/>
              </a:rPr>
              <a:t>   </a:t>
            </a:r>
            <a:r>
              <a:rPr lang="en-US" i="1" dirty="0" err="1">
                <a:ea typeface="Cambria Math" panose="02040503050406030204"/>
              </a:rPr>
              <a:t>a,b</a:t>
            </a:r>
            <a:r>
              <a:rPr lang="en-US" i="1" dirty="0">
                <a:ea typeface="Cambria Math" panose="02040503050406030204"/>
              </a:rPr>
              <a:t> 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∊</a:t>
            </a:r>
            <a:r>
              <a:rPr lang="en-US" i="1" dirty="0">
                <a:latin typeface="Cambria Math" panose="02040503050406030204"/>
                <a:ea typeface="Cambria Math" panose="02040503050406030204"/>
              </a:rPr>
              <a:t> </a:t>
            </a:r>
            <a:r>
              <a:rPr lang="en-US" i="1" dirty="0">
                <a:ea typeface="Cambria Math" panose="02040503050406030204"/>
              </a:rPr>
              <a:t>A</a:t>
            </a:r>
            <a:r>
              <a:rPr lang="en-US" b="1" i="1" dirty="0">
                <a:ea typeface="Cambria Math" panose="02040503050406030204"/>
              </a:rPr>
              <a:t>  </a:t>
            </a:r>
            <a:r>
              <a:rPr lang="en-US" dirty="0"/>
              <a:t>if (</a:t>
            </a:r>
            <a:r>
              <a:rPr lang="en-US" i="1" dirty="0" err="1"/>
              <a:t>a</a:t>
            </a:r>
            <a:r>
              <a:rPr lang="en-US" dirty="0" err="1"/>
              <a:t>,</a:t>
            </a:r>
            <a:r>
              <a:rPr lang="en-US" i="1" dirty="0" err="1"/>
              <a:t>b</a:t>
            </a:r>
            <a:r>
              <a:rPr lang="en-US" dirty="0"/>
              <a:t>) 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∊</a:t>
            </a:r>
            <a:r>
              <a:rPr lang="en-US" i="1" dirty="0">
                <a:latin typeface="Cambria Math" panose="02040503050406030204"/>
                <a:ea typeface="Cambria Math" panose="02040503050406030204"/>
              </a:rPr>
              <a:t> </a:t>
            </a:r>
            <a:r>
              <a:rPr lang="en-US" i="1" dirty="0">
                <a:ea typeface="Cambria Math" panose="02040503050406030204"/>
              </a:rPr>
              <a:t>R</a:t>
            </a:r>
            <a:r>
              <a:rPr lang="en-US" b="1" i="1" dirty="0">
                <a:ea typeface="Cambria Math" panose="02040503050406030204"/>
              </a:rPr>
              <a:t> </a:t>
            </a:r>
            <a:r>
              <a:rPr lang="en-US" dirty="0">
                <a:ea typeface="Cambria Math" panose="02040503050406030204"/>
              </a:rPr>
              <a:t>and </a:t>
            </a:r>
            <a:r>
              <a:rPr lang="en-US" dirty="0"/>
              <a:t>(</a:t>
            </a:r>
            <a:r>
              <a:rPr lang="en-US" i="1" dirty="0" err="1"/>
              <a:t>b</a:t>
            </a:r>
            <a:r>
              <a:rPr lang="en-US" dirty="0" err="1"/>
              <a:t>,</a:t>
            </a:r>
            <a:r>
              <a:rPr lang="en-US" i="1" dirty="0" err="1"/>
              <a:t>a</a:t>
            </a:r>
            <a:r>
              <a:rPr lang="en-US" dirty="0"/>
              <a:t>) 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∊ </a:t>
            </a:r>
            <a:r>
              <a:rPr lang="en-US" i="1" dirty="0">
                <a:ea typeface="Cambria Math" panose="02040503050406030204"/>
              </a:rPr>
              <a:t>R</a:t>
            </a:r>
            <a:r>
              <a:rPr lang="en-US" b="1" i="1" dirty="0">
                <a:ea typeface="Cambria Math" panose="02040503050406030204"/>
              </a:rPr>
              <a:t>, </a:t>
            </a:r>
            <a:r>
              <a:rPr lang="en-US" dirty="0">
                <a:ea typeface="Cambria Math" panose="02040503050406030204"/>
              </a:rPr>
              <a:t>then </a:t>
            </a:r>
            <a:r>
              <a:rPr lang="en-US" i="1" dirty="0">
                <a:ea typeface="Cambria Math" panose="02040503050406030204"/>
              </a:rPr>
              <a:t>a = b  </a:t>
            </a:r>
            <a:r>
              <a:rPr lang="en-US" dirty="0">
                <a:ea typeface="Cambria Math" panose="02040503050406030204"/>
              </a:rPr>
              <a:t>is called </a:t>
            </a:r>
            <a:r>
              <a:rPr lang="en-US" i="1" dirty="0" err="1">
                <a:ea typeface="Cambria Math" panose="02040503050406030204"/>
              </a:rPr>
              <a:t>antisymmetric</a:t>
            </a:r>
            <a:r>
              <a:rPr lang="en-US" dirty="0">
                <a:ea typeface="Cambria Math" panose="02040503050406030204"/>
              </a:rPr>
              <a:t>. Written symbolically, </a:t>
            </a:r>
            <a:r>
              <a:rPr lang="en-US" i="1" dirty="0">
                <a:ea typeface="Cambria Math" panose="02040503050406030204"/>
              </a:rPr>
              <a:t>R</a:t>
            </a:r>
            <a:r>
              <a:rPr lang="en-US" dirty="0">
                <a:ea typeface="Cambria Math" panose="02040503050406030204"/>
              </a:rPr>
              <a:t> is </a:t>
            </a:r>
            <a:r>
              <a:rPr lang="en-US" dirty="0" err="1">
                <a:ea typeface="Cambria Math" panose="02040503050406030204"/>
              </a:rPr>
              <a:t>antisymmetric</a:t>
            </a:r>
            <a:r>
              <a:rPr lang="en-US" dirty="0">
                <a:ea typeface="Cambria Math" panose="02040503050406030204"/>
              </a:rPr>
              <a:t> if and only if </a:t>
            </a:r>
            <a:endParaRPr lang="en-US" dirty="0">
              <a:ea typeface="Cambria Math" panose="02040503050406030204"/>
            </a:endParaRPr>
          </a:p>
          <a:p>
            <a:pPr lvl="1">
              <a:buNone/>
            </a:pPr>
            <a:r>
              <a:rPr lang="en-US" dirty="0">
                <a:latin typeface="Cambria Math" panose="02040503050406030204"/>
                <a:ea typeface="Cambria Math" panose="02040503050406030204"/>
              </a:rPr>
              <a:t>∀</a:t>
            </a:r>
            <a:r>
              <a:rPr lang="en-US" i="1" dirty="0" err="1">
                <a:ea typeface="Cambria Math" panose="02040503050406030204"/>
              </a:rPr>
              <a:t>x</a:t>
            </a:r>
            <a:r>
              <a:rPr lang="en-US" dirty="0" err="1">
                <a:latin typeface="Cambria Math" panose="02040503050406030204"/>
                <a:ea typeface="Cambria Math" panose="02040503050406030204"/>
              </a:rPr>
              <a:t>∀</a:t>
            </a:r>
            <a:r>
              <a:rPr lang="en-US" i="1" dirty="0" err="1">
                <a:ea typeface="Cambria Math" panose="02040503050406030204"/>
              </a:rPr>
              <a:t>y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 [(</a:t>
            </a:r>
            <a:r>
              <a:rPr lang="en-US" i="1" dirty="0" err="1">
                <a:ea typeface="Cambria Math" panose="02040503050406030204"/>
              </a:rPr>
              <a:t>x</a:t>
            </a:r>
            <a:r>
              <a:rPr lang="en-US" dirty="0" err="1">
                <a:latin typeface="Cambria Math" panose="02040503050406030204"/>
                <a:ea typeface="Cambria Math" panose="02040503050406030204"/>
              </a:rPr>
              <a:t>,</a:t>
            </a:r>
            <a:r>
              <a:rPr lang="en-US" i="1" dirty="0" err="1">
                <a:ea typeface="Cambria Math" panose="02040503050406030204"/>
              </a:rPr>
              <a:t>y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) ∊</a:t>
            </a:r>
            <a:r>
              <a:rPr lang="en-US" i="1" dirty="0">
                <a:ea typeface="Cambria Math" panose="02040503050406030204"/>
              </a:rPr>
              <a:t>R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 ∧ (</a:t>
            </a:r>
            <a:r>
              <a:rPr lang="en-US" i="1" dirty="0" err="1">
                <a:ea typeface="Cambria Math" panose="02040503050406030204"/>
              </a:rPr>
              <a:t>y</a:t>
            </a:r>
            <a:r>
              <a:rPr lang="en-US" dirty="0" err="1">
                <a:latin typeface="Cambria Math" panose="02040503050406030204"/>
                <a:ea typeface="Cambria Math" panose="02040503050406030204"/>
              </a:rPr>
              <a:t>,</a:t>
            </a:r>
            <a:r>
              <a:rPr lang="en-US" i="1" dirty="0" err="1">
                <a:ea typeface="Cambria Math" panose="02040503050406030204"/>
              </a:rPr>
              <a:t>x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) ∊ </a:t>
            </a:r>
            <a:r>
              <a:rPr lang="en-US" i="1" dirty="0">
                <a:ea typeface="Cambria Math" panose="02040503050406030204"/>
              </a:rPr>
              <a:t>R 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⟶ </a:t>
            </a:r>
            <a:r>
              <a:rPr lang="en-US" i="1" dirty="0">
                <a:ea typeface="Cambria Math" panose="02040503050406030204"/>
              </a:rPr>
              <a:t>x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 = </a:t>
            </a:r>
            <a:r>
              <a:rPr lang="en-US" i="1" dirty="0">
                <a:ea typeface="Cambria Math" panose="02040503050406030204"/>
              </a:rPr>
              <a:t>y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]</a:t>
            </a:r>
            <a:endParaRPr lang="en-US" dirty="0">
              <a:ea typeface="Cambria Math" panose="02040503050406030204"/>
            </a:endParaRPr>
          </a:p>
          <a:p>
            <a:r>
              <a:rPr lang="en-US" b="1" dirty="0">
                <a:ea typeface="Cambria Math" panose="02040503050406030204"/>
              </a:rPr>
              <a:t>Example</a:t>
            </a:r>
            <a:r>
              <a:rPr lang="en-US" dirty="0">
                <a:ea typeface="Cambria Math" panose="02040503050406030204"/>
              </a:rPr>
              <a:t>: The following relations  on the integers are </a:t>
            </a:r>
            <a:r>
              <a:rPr lang="en-US" dirty="0" err="1">
                <a:ea typeface="Cambria Math" panose="02040503050406030204"/>
              </a:rPr>
              <a:t>antisymmetric</a:t>
            </a:r>
            <a:r>
              <a:rPr lang="en-US" dirty="0">
                <a:ea typeface="Cambria Math" panose="02040503050406030204"/>
              </a:rPr>
              <a:t>:</a:t>
            </a:r>
            <a:endParaRPr lang="en-US" dirty="0">
              <a:ea typeface="Cambria Math" panose="02040503050406030204"/>
            </a:endParaRPr>
          </a:p>
          <a:p>
            <a:pPr lvl="1">
              <a:buNone/>
            </a:pPr>
            <a:r>
              <a:rPr lang="en-US" i="1" dirty="0"/>
              <a:t>R</a:t>
            </a:r>
            <a:r>
              <a:rPr lang="en-US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1 </a:t>
            </a:r>
            <a:r>
              <a:rPr lang="en-US" dirty="0"/>
              <a:t>= {(</a:t>
            </a:r>
            <a:r>
              <a:rPr lang="en-US" i="1" dirty="0" err="1"/>
              <a:t>a</a:t>
            </a:r>
            <a:r>
              <a:rPr lang="en-US" dirty="0" err="1"/>
              <a:t>,</a:t>
            </a:r>
            <a:r>
              <a:rPr lang="en-US" i="1" dirty="0" err="1"/>
              <a:t>b</a:t>
            </a:r>
            <a:r>
              <a:rPr lang="en-US" dirty="0"/>
              <a:t>) | </a:t>
            </a:r>
            <a:r>
              <a:rPr lang="en-US" i="1" dirty="0"/>
              <a:t>a</a:t>
            </a:r>
            <a:r>
              <a:rPr lang="en-US" dirty="0"/>
              <a:t> 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≤ </a:t>
            </a:r>
            <a:r>
              <a:rPr lang="en-US" i="1" dirty="0">
                <a:latin typeface="Cambria Math" panose="02040503050406030204"/>
                <a:ea typeface="Cambria Math" panose="02040503050406030204"/>
              </a:rPr>
              <a:t>b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},</a:t>
            </a:r>
            <a:endParaRPr lang="en-US" dirty="0">
              <a:latin typeface="Cambria Math" panose="02040503050406030204"/>
              <a:ea typeface="Cambria Math" panose="02040503050406030204"/>
            </a:endParaRPr>
          </a:p>
          <a:p>
            <a:pPr lvl="1">
              <a:buNone/>
            </a:pPr>
            <a:r>
              <a:rPr lang="en-US" i="1" dirty="0"/>
              <a:t>R</a:t>
            </a:r>
            <a:r>
              <a:rPr lang="en-US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2 </a:t>
            </a:r>
            <a:r>
              <a:rPr lang="en-US" dirty="0"/>
              <a:t>= {(</a:t>
            </a:r>
            <a:r>
              <a:rPr lang="en-US" i="1" dirty="0" err="1"/>
              <a:t>a</a:t>
            </a:r>
            <a:r>
              <a:rPr lang="en-US" dirty="0" err="1"/>
              <a:t>,</a:t>
            </a:r>
            <a:r>
              <a:rPr lang="en-US" i="1" dirty="0" err="1"/>
              <a:t>b</a:t>
            </a:r>
            <a:r>
              <a:rPr lang="en-US" dirty="0"/>
              <a:t>) | </a:t>
            </a:r>
            <a:r>
              <a:rPr lang="en-US" i="1" dirty="0"/>
              <a:t>a</a:t>
            </a:r>
            <a:r>
              <a:rPr lang="en-US" dirty="0"/>
              <a:t> 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&gt; </a:t>
            </a:r>
            <a:r>
              <a:rPr lang="en-US" i="1" dirty="0">
                <a:latin typeface="Cambria Math" panose="02040503050406030204"/>
                <a:ea typeface="Cambria Math" panose="02040503050406030204"/>
              </a:rPr>
              <a:t>b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},</a:t>
            </a:r>
            <a:endParaRPr lang="en-US" dirty="0"/>
          </a:p>
          <a:p>
            <a:pPr lvl="1">
              <a:buNone/>
            </a:pPr>
            <a:r>
              <a:rPr lang="en-US" i="1" dirty="0"/>
              <a:t>R</a:t>
            </a:r>
            <a:r>
              <a:rPr lang="en-US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4 </a:t>
            </a:r>
            <a:r>
              <a:rPr lang="en-US" dirty="0"/>
              <a:t>= {(</a:t>
            </a:r>
            <a:r>
              <a:rPr lang="en-US" i="1" dirty="0" err="1"/>
              <a:t>a</a:t>
            </a:r>
            <a:r>
              <a:rPr lang="en-US" dirty="0" err="1"/>
              <a:t>,</a:t>
            </a:r>
            <a:r>
              <a:rPr lang="en-US" i="1" dirty="0" err="1"/>
              <a:t>b</a:t>
            </a:r>
            <a:r>
              <a:rPr lang="en-US" dirty="0"/>
              <a:t>) | </a:t>
            </a:r>
            <a:r>
              <a:rPr lang="en-US" i="1" dirty="0"/>
              <a:t>a</a:t>
            </a:r>
            <a:r>
              <a:rPr lang="en-US" dirty="0"/>
              <a:t> 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= </a:t>
            </a:r>
            <a:r>
              <a:rPr lang="en-US" i="1" dirty="0">
                <a:latin typeface="Cambria Math" panose="02040503050406030204"/>
                <a:ea typeface="Cambria Math" panose="02040503050406030204"/>
              </a:rPr>
              <a:t>b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},</a:t>
            </a:r>
            <a:endParaRPr lang="en-US" dirty="0"/>
          </a:p>
          <a:p>
            <a:pPr lvl="1">
              <a:buNone/>
            </a:pPr>
            <a:r>
              <a:rPr lang="en-US" i="1" dirty="0"/>
              <a:t>R</a:t>
            </a:r>
            <a:r>
              <a:rPr lang="en-US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5 </a:t>
            </a:r>
            <a:r>
              <a:rPr lang="en-US" dirty="0"/>
              <a:t>= {(</a:t>
            </a:r>
            <a:r>
              <a:rPr lang="en-US" i="1" dirty="0" err="1"/>
              <a:t>a</a:t>
            </a:r>
            <a:r>
              <a:rPr lang="en-US" dirty="0" err="1"/>
              <a:t>,</a:t>
            </a:r>
            <a:r>
              <a:rPr lang="en-US" i="1" dirty="0" err="1"/>
              <a:t>b</a:t>
            </a:r>
            <a:r>
              <a:rPr lang="en-US" dirty="0"/>
              <a:t>) | </a:t>
            </a:r>
            <a:r>
              <a:rPr lang="en-US" i="1" dirty="0"/>
              <a:t>a</a:t>
            </a:r>
            <a:r>
              <a:rPr lang="en-US" dirty="0"/>
              <a:t> 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= </a:t>
            </a:r>
            <a:r>
              <a:rPr lang="en-US" i="1" dirty="0">
                <a:latin typeface="Cambria Math" panose="02040503050406030204"/>
                <a:ea typeface="Cambria Math" panose="02040503050406030204"/>
              </a:rPr>
              <a:t>b 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+ 1}.</a:t>
            </a:r>
            <a:endParaRPr lang="en-US" dirty="0">
              <a:latin typeface="Cambria Math" panose="02040503050406030204"/>
              <a:ea typeface="Cambria Math" panose="02040503050406030204"/>
            </a:endParaRPr>
          </a:p>
          <a:p>
            <a:pPr lvl="1">
              <a:buNone/>
            </a:pPr>
            <a:r>
              <a:rPr lang="en-US" dirty="0">
                <a:latin typeface="Cambria Math" panose="02040503050406030204"/>
                <a:ea typeface="Cambria Math" panose="02040503050406030204"/>
              </a:rPr>
              <a:t>The following relations are not </a:t>
            </a:r>
            <a:r>
              <a:rPr lang="en-US" dirty="0" err="1">
                <a:latin typeface="Cambria Math" panose="02040503050406030204"/>
                <a:ea typeface="Cambria Math" panose="02040503050406030204"/>
              </a:rPr>
              <a:t>antisymmetric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:</a:t>
            </a:r>
            <a:endParaRPr lang="en-US" dirty="0">
              <a:latin typeface="Cambria Math" panose="02040503050406030204"/>
              <a:ea typeface="Cambria Math" panose="02040503050406030204"/>
            </a:endParaRPr>
          </a:p>
          <a:p>
            <a:pPr lvl="1">
              <a:buNone/>
            </a:pPr>
            <a:r>
              <a:rPr lang="en-US" i="1" dirty="0"/>
              <a:t>R</a:t>
            </a:r>
            <a:r>
              <a:rPr lang="en-US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3 </a:t>
            </a:r>
            <a:r>
              <a:rPr lang="en-US" dirty="0"/>
              <a:t>= {(</a:t>
            </a:r>
            <a:r>
              <a:rPr lang="en-US" i="1" dirty="0" err="1"/>
              <a:t>a</a:t>
            </a:r>
            <a:r>
              <a:rPr lang="en-US" dirty="0" err="1"/>
              <a:t>,</a:t>
            </a:r>
            <a:r>
              <a:rPr lang="en-US" i="1" dirty="0" err="1"/>
              <a:t>b</a:t>
            </a:r>
            <a:r>
              <a:rPr lang="en-US" dirty="0"/>
              <a:t>) | </a:t>
            </a:r>
            <a:r>
              <a:rPr lang="en-US" i="1" dirty="0"/>
              <a:t>a</a:t>
            </a:r>
            <a:r>
              <a:rPr lang="en-US" dirty="0"/>
              <a:t> 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= </a:t>
            </a:r>
            <a:r>
              <a:rPr lang="en-US" i="1" dirty="0">
                <a:latin typeface="Cambria Math" panose="02040503050406030204"/>
                <a:ea typeface="Cambria Math" panose="02040503050406030204"/>
              </a:rPr>
              <a:t>b  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or</a:t>
            </a:r>
            <a:r>
              <a:rPr lang="en-US" i="1" dirty="0">
                <a:latin typeface="Cambria Math" panose="02040503050406030204"/>
                <a:ea typeface="Cambria Math" panose="02040503050406030204"/>
              </a:rPr>
              <a:t> a 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=</a:t>
            </a:r>
            <a:r>
              <a:rPr lang="en-US" i="1" dirty="0">
                <a:latin typeface="Cambria Math" panose="02040503050406030204"/>
                <a:ea typeface="Cambria Math" panose="02040503050406030204"/>
              </a:rPr>
              <a:t> −b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} </a:t>
            </a:r>
            <a:endParaRPr lang="en-US" dirty="0">
              <a:latin typeface="Cambria Math" panose="02040503050406030204"/>
              <a:ea typeface="Cambria Math" panose="02040503050406030204"/>
            </a:endParaRPr>
          </a:p>
          <a:p>
            <a:pPr lvl="1">
              <a:buNone/>
            </a:pPr>
            <a:r>
              <a:rPr lang="en-US" dirty="0">
                <a:latin typeface="Cambria Math" panose="02040503050406030204"/>
                <a:ea typeface="Cambria Math" panose="02040503050406030204"/>
              </a:rPr>
              <a:t>                    (note that both (1,−1) and (−1,1) belong to </a:t>
            </a:r>
            <a:r>
              <a:rPr lang="en-US" i="1" dirty="0"/>
              <a:t>R</a:t>
            </a:r>
            <a:r>
              <a:rPr lang="en-US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3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),</a:t>
            </a:r>
            <a:endParaRPr lang="en-US" dirty="0"/>
          </a:p>
          <a:p>
            <a:pPr lvl="1">
              <a:buNone/>
            </a:pPr>
            <a:r>
              <a:rPr lang="en-US" i="1" dirty="0"/>
              <a:t>R</a:t>
            </a:r>
            <a:r>
              <a:rPr lang="en-US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6 </a:t>
            </a:r>
            <a:r>
              <a:rPr lang="en-US" dirty="0"/>
              <a:t>= {(</a:t>
            </a:r>
            <a:r>
              <a:rPr lang="en-US" i="1" dirty="0" err="1"/>
              <a:t>a</a:t>
            </a:r>
            <a:r>
              <a:rPr lang="en-US" dirty="0" err="1"/>
              <a:t>,</a:t>
            </a:r>
            <a:r>
              <a:rPr lang="en-US" i="1" dirty="0" err="1"/>
              <a:t>b</a:t>
            </a:r>
            <a:r>
              <a:rPr lang="en-US" dirty="0"/>
              <a:t>) | </a:t>
            </a:r>
            <a:r>
              <a:rPr lang="en-US" i="1" dirty="0"/>
              <a:t>a</a:t>
            </a:r>
            <a:r>
              <a:rPr lang="en-US" dirty="0"/>
              <a:t> + </a:t>
            </a:r>
            <a:r>
              <a:rPr lang="en-US" i="1" dirty="0"/>
              <a:t>b</a:t>
            </a:r>
            <a:r>
              <a:rPr lang="en-US" dirty="0"/>
              <a:t> 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≤ 3} (note that both (1,2) and (2,1) belong to </a:t>
            </a:r>
            <a:r>
              <a:rPr lang="en-US" i="1" dirty="0"/>
              <a:t>R</a:t>
            </a:r>
            <a:r>
              <a:rPr lang="en-US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6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).</a:t>
            </a:r>
            <a:endParaRPr lang="en-US" dirty="0">
              <a:latin typeface="Cambria Math" panose="02040503050406030204"/>
              <a:ea typeface="Cambria Math" panose="02040503050406030204"/>
            </a:endParaRPr>
          </a:p>
          <a:p>
            <a:pPr lvl="1">
              <a:buNone/>
            </a:pPr>
            <a:endParaRPr lang="en-US" dirty="0"/>
          </a:p>
          <a:p>
            <a:pPr lvl="1">
              <a:buNone/>
            </a:pPr>
            <a:endParaRPr lang="en-US" dirty="0">
              <a:latin typeface="Cambria Math" panose="02040503050406030204"/>
              <a:ea typeface="Cambria Math" panose="02040503050406030204"/>
            </a:endParaRP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343400" y="3733800"/>
            <a:ext cx="3200400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For any integer, if a</a:t>
            </a:r>
            <a:r>
              <a:rPr lang="en-US" i="1" dirty="0"/>
              <a:t> a</a:t>
            </a:r>
            <a:r>
              <a:rPr lang="en-US" dirty="0"/>
              <a:t> 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≤ </a:t>
            </a:r>
            <a:r>
              <a:rPr lang="en-US" i="1" dirty="0">
                <a:latin typeface="Cambria Math" panose="02040503050406030204"/>
                <a:ea typeface="Cambria Math" panose="02040503050406030204"/>
              </a:rPr>
              <a:t>b 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and </a:t>
            </a:r>
            <a:r>
              <a:rPr lang="en-US" i="1" dirty="0"/>
              <a:t>a</a:t>
            </a:r>
            <a:r>
              <a:rPr lang="en-US" dirty="0"/>
              <a:t> 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≤ </a:t>
            </a:r>
            <a:r>
              <a:rPr lang="en-US" i="1" dirty="0">
                <a:latin typeface="Cambria Math" panose="02040503050406030204"/>
                <a:ea typeface="Cambria Math" panose="02040503050406030204"/>
              </a:rPr>
              <a:t>b , 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then</a:t>
            </a:r>
            <a:r>
              <a:rPr lang="en-US" i="1" dirty="0">
                <a:latin typeface="Cambria Math" panose="02040503050406030204"/>
                <a:ea typeface="Cambria Math" panose="02040503050406030204"/>
              </a:rPr>
              <a:t> a = b. </a:t>
            </a:r>
            <a:endParaRPr lang="en-US" dirty="0"/>
          </a:p>
        </p:txBody>
      </p:sp>
      <p:cxnSp>
        <p:nvCxnSpPr>
          <p:cNvPr id="11" name="Straight Arrow Connector 10"/>
          <p:cNvCxnSpPr/>
          <p:nvPr/>
        </p:nvCxnSpPr>
        <p:spPr>
          <a:xfrm flipH="1">
            <a:off x="3048000" y="3886200"/>
            <a:ext cx="12192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Transitive Relations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b="1" dirty="0"/>
              <a:t>   Definition: </a:t>
            </a:r>
            <a:r>
              <a:rPr lang="en-US" dirty="0"/>
              <a:t>A relation </a:t>
            </a:r>
            <a:r>
              <a:rPr lang="en-US" i="1" dirty="0"/>
              <a:t>R</a:t>
            </a:r>
            <a:r>
              <a:rPr lang="en-US" dirty="0"/>
              <a:t> on a set </a:t>
            </a:r>
            <a:r>
              <a:rPr lang="en-US" i="1" dirty="0"/>
              <a:t>A</a:t>
            </a:r>
            <a:r>
              <a:rPr lang="en-US" dirty="0"/>
              <a:t> is called transitive if whenever (</a:t>
            </a:r>
            <a:r>
              <a:rPr lang="en-US" i="1" dirty="0" err="1"/>
              <a:t>a</a:t>
            </a:r>
            <a:r>
              <a:rPr lang="en-US" dirty="0" err="1"/>
              <a:t>,</a:t>
            </a:r>
            <a:r>
              <a:rPr lang="en-US" i="1" dirty="0" err="1"/>
              <a:t>b</a:t>
            </a:r>
            <a:r>
              <a:rPr lang="en-US" dirty="0"/>
              <a:t>) 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∊</a:t>
            </a:r>
            <a:r>
              <a:rPr lang="en-US" i="1" dirty="0">
                <a:latin typeface="Cambria Math" panose="02040503050406030204"/>
                <a:ea typeface="Cambria Math" panose="02040503050406030204"/>
              </a:rPr>
              <a:t> </a:t>
            </a:r>
            <a:r>
              <a:rPr lang="en-US" i="1" dirty="0">
                <a:ea typeface="Cambria Math" panose="02040503050406030204"/>
              </a:rPr>
              <a:t>R</a:t>
            </a:r>
            <a:r>
              <a:rPr lang="en-US" b="1" i="1" dirty="0">
                <a:ea typeface="Cambria Math" panose="02040503050406030204"/>
              </a:rPr>
              <a:t> </a:t>
            </a:r>
            <a:r>
              <a:rPr lang="en-US" dirty="0">
                <a:ea typeface="Cambria Math" panose="02040503050406030204"/>
              </a:rPr>
              <a:t>and </a:t>
            </a:r>
            <a:r>
              <a:rPr lang="en-US" dirty="0"/>
              <a:t>(</a:t>
            </a:r>
            <a:r>
              <a:rPr lang="en-US" i="1" dirty="0" err="1"/>
              <a:t>b</a:t>
            </a:r>
            <a:r>
              <a:rPr lang="en-US" dirty="0" err="1"/>
              <a:t>,</a:t>
            </a:r>
            <a:r>
              <a:rPr lang="en-US" i="1" dirty="0" err="1"/>
              <a:t>c</a:t>
            </a:r>
            <a:r>
              <a:rPr lang="en-US" dirty="0"/>
              <a:t>) 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∊</a:t>
            </a:r>
            <a:r>
              <a:rPr lang="en-US" i="1" dirty="0">
                <a:latin typeface="Cambria Math" panose="02040503050406030204"/>
                <a:ea typeface="Cambria Math" panose="02040503050406030204"/>
              </a:rPr>
              <a:t> </a:t>
            </a:r>
            <a:r>
              <a:rPr lang="en-US" i="1" dirty="0">
                <a:ea typeface="Cambria Math" panose="02040503050406030204"/>
              </a:rPr>
              <a:t>R</a:t>
            </a:r>
            <a:r>
              <a:rPr lang="en-US" dirty="0">
                <a:ea typeface="Cambria Math" panose="02040503050406030204"/>
              </a:rPr>
              <a:t>, then </a:t>
            </a:r>
            <a:r>
              <a:rPr lang="en-US" dirty="0"/>
              <a:t>(</a:t>
            </a:r>
            <a:r>
              <a:rPr lang="en-US" i="1" dirty="0" err="1"/>
              <a:t>a</a:t>
            </a:r>
            <a:r>
              <a:rPr lang="en-US" dirty="0" err="1"/>
              <a:t>,</a:t>
            </a:r>
            <a:r>
              <a:rPr lang="en-US" i="1" dirty="0" err="1"/>
              <a:t>c</a:t>
            </a:r>
            <a:r>
              <a:rPr lang="en-US" dirty="0"/>
              <a:t>) 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∊</a:t>
            </a:r>
            <a:r>
              <a:rPr lang="en-US" i="1" dirty="0">
                <a:latin typeface="Cambria Math" panose="02040503050406030204"/>
                <a:ea typeface="Cambria Math" panose="02040503050406030204"/>
              </a:rPr>
              <a:t> </a:t>
            </a:r>
            <a:r>
              <a:rPr lang="en-US" i="1" dirty="0">
                <a:ea typeface="Cambria Math" panose="02040503050406030204"/>
              </a:rPr>
              <a:t>R</a:t>
            </a:r>
            <a:r>
              <a:rPr lang="en-US" dirty="0">
                <a:ea typeface="Cambria Math" panose="02040503050406030204"/>
              </a:rPr>
              <a:t>, for all </a:t>
            </a:r>
            <a:r>
              <a:rPr lang="en-US" i="1" dirty="0" err="1">
                <a:ea typeface="Cambria Math" panose="02040503050406030204"/>
              </a:rPr>
              <a:t>a</a:t>
            </a:r>
            <a:r>
              <a:rPr lang="en-US" dirty="0" err="1">
                <a:ea typeface="Cambria Math" panose="02040503050406030204"/>
              </a:rPr>
              <a:t>,</a:t>
            </a:r>
            <a:r>
              <a:rPr lang="en-US" i="1" dirty="0" err="1">
                <a:ea typeface="Cambria Math" panose="02040503050406030204"/>
              </a:rPr>
              <a:t>b</a:t>
            </a:r>
            <a:r>
              <a:rPr lang="en-US" dirty="0" err="1">
                <a:ea typeface="Cambria Math" panose="02040503050406030204"/>
              </a:rPr>
              <a:t>,</a:t>
            </a:r>
            <a:r>
              <a:rPr lang="en-US" i="1" dirty="0" err="1">
                <a:ea typeface="Cambria Math" panose="02040503050406030204"/>
              </a:rPr>
              <a:t>c</a:t>
            </a:r>
            <a:r>
              <a:rPr lang="en-US" dirty="0">
                <a:ea typeface="Cambria Math" panose="02040503050406030204"/>
              </a:rPr>
              <a:t> 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∊</a:t>
            </a:r>
            <a:r>
              <a:rPr lang="en-US" i="1" dirty="0">
                <a:latin typeface="Cambria Math" panose="02040503050406030204"/>
                <a:ea typeface="Cambria Math" panose="02040503050406030204"/>
              </a:rPr>
              <a:t> </a:t>
            </a:r>
            <a:r>
              <a:rPr lang="en-US" i="1" dirty="0">
                <a:ea typeface="Cambria Math" panose="02040503050406030204"/>
              </a:rPr>
              <a:t>A</a:t>
            </a:r>
            <a:r>
              <a:rPr lang="en-US" dirty="0">
                <a:ea typeface="Cambria Math" panose="02040503050406030204"/>
              </a:rPr>
              <a:t>. Written symbolically, </a:t>
            </a:r>
            <a:r>
              <a:rPr lang="en-US" i="1" dirty="0">
                <a:ea typeface="Cambria Math" panose="02040503050406030204"/>
              </a:rPr>
              <a:t>R</a:t>
            </a:r>
            <a:r>
              <a:rPr lang="en-US" dirty="0">
                <a:ea typeface="Cambria Math" panose="02040503050406030204"/>
              </a:rPr>
              <a:t> is transitive if and only if </a:t>
            </a:r>
            <a:endParaRPr lang="en-US" dirty="0">
              <a:ea typeface="Cambria Math" panose="02040503050406030204"/>
            </a:endParaRPr>
          </a:p>
          <a:p>
            <a:pPr lvl="1">
              <a:buNone/>
            </a:pPr>
            <a:r>
              <a:rPr lang="en-US" dirty="0">
                <a:latin typeface="Cambria Math" panose="02040503050406030204"/>
                <a:ea typeface="Cambria Math" panose="02040503050406030204"/>
              </a:rPr>
              <a:t>      ∀</a:t>
            </a:r>
            <a:r>
              <a:rPr lang="en-US" i="1" dirty="0" err="1">
                <a:ea typeface="Cambria Math" panose="02040503050406030204"/>
              </a:rPr>
              <a:t>x</a:t>
            </a:r>
            <a:r>
              <a:rPr lang="en-US" dirty="0" err="1">
                <a:latin typeface="Cambria Math" panose="02040503050406030204"/>
                <a:ea typeface="Cambria Math" panose="02040503050406030204"/>
              </a:rPr>
              <a:t>∀</a:t>
            </a:r>
            <a:r>
              <a:rPr lang="en-US" i="1" dirty="0" err="1">
                <a:ea typeface="Cambria Math" panose="02040503050406030204"/>
              </a:rPr>
              <a:t>y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 ∀</a:t>
            </a:r>
            <a:r>
              <a:rPr lang="en-US" i="1" dirty="0">
                <a:ea typeface="Cambria Math" panose="02040503050406030204"/>
              </a:rPr>
              <a:t>z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[(</a:t>
            </a:r>
            <a:r>
              <a:rPr lang="en-US" i="1" dirty="0" err="1">
                <a:ea typeface="Cambria Math" panose="02040503050406030204"/>
              </a:rPr>
              <a:t>x</a:t>
            </a:r>
            <a:r>
              <a:rPr lang="en-US" dirty="0" err="1">
                <a:latin typeface="Cambria Math" panose="02040503050406030204"/>
                <a:ea typeface="Cambria Math" panose="02040503050406030204"/>
              </a:rPr>
              <a:t>,</a:t>
            </a:r>
            <a:r>
              <a:rPr lang="en-US" i="1" dirty="0" err="1">
                <a:ea typeface="Cambria Math" panose="02040503050406030204"/>
              </a:rPr>
              <a:t>y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) ∊</a:t>
            </a:r>
            <a:r>
              <a:rPr lang="en-US" i="1" dirty="0">
                <a:ea typeface="Cambria Math" panose="02040503050406030204"/>
              </a:rPr>
              <a:t>R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 ∧ (</a:t>
            </a:r>
            <a:r>
              <a:rPr lang="en-US" i="1" dirty="0" err="1">
                <a:ea typeface="Cambria Math" panose="02040503050406030204"/>
              </a:rPr>
              <a:t>y</a:t>
            </a:r>
            <a:r>
              <a:rPr lang="en-US" dirty="0" err="1">
                <a:latin typeface="Cambria Math" panose="02040503050406030204"/>
                <a:ea typeface="Cambria Math" panose="02040503050406030204"/>
              </a:rPr>
              <a:t>,</a:t>
            </a:r>
            <a:r>
              <a:rPr lang="en-US" i="1" dirty="0" err="1">
                <a:ea typeface="Cambria Math" panose="02040503050406030204"/>
              </a:rPr>
              <a:t>z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) ∊ R ⟶ (</a:t>
            </a:r>
            <a:r>
              <a:rPr lang="en-US" i="1" dirty="0" err="1">
                <a:ea typeface="Cambria Math" panose="02040503050406030204"/>
              </a:rPr>
              <a:t>x</a:t>
            </a:r>
            <a:r>
              <a:rPr lang="en-US" dirty="0" err="1">
                <a:latin typeface="Cambria Math" panose="02040503050406030204"/>
                <a:ea typeface="Cambria Math" panose="02040503050406030204"/>
              </a:rPr>
              <a:t>,</a:t>
            </a:r>
            <a:r>
              <a:rPr lang="en-US" i="1" dirty="0" err="1">
                <a:ea typeface="Cambria Math" panose="02040503050406030204"/>
              </a:rPr>
              <a:t>z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) ∊ </a:t>
            </a:r>
            <a:r>
              <a:rPr lang="en-US" i="1" dirty="0">
                <a:ea typeface="Cambria Math" panose="02040503050406030204"/>
              </a:rPr>
              <a:t>R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 ]</a:t>
            </a:r>
            <a:endParaRPr lang="en-US" dirty="0">
              <a:ea typeface="Cambria Math" panose="02040503050406030204"/>
            </a:endParaRPr>
          </a:p>
          <a:p>
            <a:r>
              <a:rPr lang="en-US" b="1" dirty="0">
                <a:ea typeface="Cambria Math" panose="02040503050406030204"/>
              </a:rPr>
              <a:t>Example</a:t>
            </a:r>
            <a:r>
              <a:rPr lang="en-US" dirty="0">
                <a:ea typeface="Cambria Math" panose="02040503050406030204"/>
              </a:rPr>
              <a:t>: The following relations  on the integers are transitive:</a:t>
            </a:r>
            <a:endParaRPr lang="en-US" dirty="0">
              <a:ea typeface="Cambria Math" panose="02040503050406030204"/>
            </a:endParaRPr>
          </a:p>
          <a:p>
            <a:pPr lvl="1">
              <a:buNone/>
            </a:pPr>
            <a:r>
              <a:rPr lang="en-US" i="1" dirty="0"/>
              <a:t>R</a:t>
            </a:r>
            <a:r>
              <a:rPr lang="en-US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1 </a:t>
            </a:r>
            <a:r>
              <a:rPr lang="en-US" dirty="0"/>
              <a:t>= {(</a:t>
            </a:r>
            <a:r>
              <a:rPr lang="en-US" i="1" dirty="0" err="1"/>
              <a:t>a</a:t>
            </a:r>
            <a:r>
              <a:rPr lang="en-US" dirty="0" err="1"/>
              <a:t>,</a:t>
            </a:r>
            <a:r>
              <a:rPr lang="en-US" i="1" dirty="0" err="1"/>
              <a:t>b</a:t>
            </a:r>
            <a:r>
              <a:rPr lang="en-US" dirty="0"/>
              <a:t>) | </a:t>
            </a:r>
            <a:r>
              <a:rPr lang="en-US" i="1" dirty="0"/>
              <a:t>a</a:t>
            </a:r>
            <a:r>
              <a:rPr lang="en-US" dirty="0"/>
              <a:t> 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≤ </a:t>
            </a:r>
            <a:r>
              <a:rPr lang="en-US" i="1" dirty="0">
                <a:latin typeface="Cambria Math" panose="02040503050406030204"/>
                <a:ea typeface="Cambria Math" panose="02040503050406030204"/>
              </a:rPr>
              <a:t>b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},</a:t>
            </a:r>
            <a:endParaRPr lang="en-US" dirty="0">
              <a:latin typeface="Cambria Math" panose="02040503050406030204"/>
              <a:ea typeface="Cambria Math" panose="02040503050406030204"/>
            </a:endParaRPr>
          </a:p>
          <a:p>
            <a:pPr lvl="1">
              <a:buNone/>
            </a:pPr>
            <a:r>
              <a:rPr lang="en-US" i="1" dirty="0"/>
              <a:t>R</a:t>
            </a:r>
            <a:r>
              <a:rPr lang="en-US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2 </a:t>
            </a:r>
            <a:r>
              <a:rPr lang="en-US" dirty="0"/>
              <a:t>= {(</a:t>
            </a:r>
            <a:r>
              <a:rPr lang="en-US" i="1" dirty="0" err="1"/>
              <a:t>a</a:t>
            </a:r>
            <a:r>
              <a:rPr lang="en-US" dirty="0" err="1"/>
              <a:t>,</a:t>
            </a:r>
            <a:r>
              <a:rPr lang="en-US" i="1" dirty="0" err="1"/>
              <a:t>b</a:t>
            </a:r>
            <a:r>
              <a:rPr lang="en-US" dirty="0"/>
              <a:t>) | </a:t>
            </a:r>
            <a:r>
              <a:rPr lang="en-US" i="1" dirty="0"/>
              <a:t>a</a:t>
            </a:r>
            <a:r>
              <a:rPr lang="en-US" dirty="0"/>
              <a:t> 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&gt; </a:t>
            </a:r>
            <a:r>
              <a:rPr lang="en-US" i="1" dirty="0">
                <a:latin typeface="Cambria Math" panose="02040503050406030204"/>
                <a:ea typeface="Cambria Math" panose="02040503050406030204"/>
              </a:rPr>
              <a:t>b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},</a:t>
            </a:r>
            <a:endParaRPr lang="en-US" dirty="0"/>
          </a:p>
          <a:p>
            <a:pPr lvl="1">
              <a:buNone/>
            </a:pPr>
            <a:r>
              <a:rPr lang="en-US" i="1" dirty="0"/>
              <a:t>R</a:t>
            </a:r>
            <a:r>
              <a:rPr lang="en-US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3 </a:t>
            </a:r>
            <a:r>
              <a:rPr lang="en-US" dirty="0"/>
              <a:t>= {(</a:t>
            </a:r>
            <a:r>
              <a:rPr lang="en-US" i="1" dirty="0" err="1"/>
              <a:t>a</a:t>
            </a:r>
            <a:r>
              <a:rPr lang="en-US" dirty="0" err="1"/>
              <a:t>,</a:t>
            </a:r>
            <a:r>
              <a:rPr lang="en-US" i="1" dirty="0" err="1"/>
              <a:t>b</a:t>
            </a:r>
            <a:r>
              <a:rPr lang="en-US" dirty="0"/>
              <a:t>) | </a:t>
            </a:r>
            <a:r>
              <a:rPr lang="en-US" i="1" dirty="0"/>
              <a:t>a</a:t>
            </a:r>
            <a:r>
              <a:rPr lang="en-US" dirty="0"/>
              <a:t> 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= </a:t>
            </a:r>
            <a:r>
              <a:rPr lang="en-US" i="1" dirty="0">
                <a:latin typeface="Cambria Math" panose="02040503050406030204"/>
                <a:ea typeface="Cambria Math" panose="02040503050406030204"/>
              </a:rPr>
              <a:t>b  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or</a:t>
            </a:r>
            <a:r>
              <a:rPr lang="en-US" i="1" dirty="0">
                <a:latin typeface="Cambria Math" panose="02040503050406030204"/>
                <a:ea typeface="Cambria Math" panose="02040503050406030204"/>
              </a:rPr>
              <a:t> a 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=</a:t>
            </a:r>
            <a:r>
              <a:rPr lang="en-US" i="1" dirty="0">
                <a:latin typeface="Cambria Math" panose="02040503050406030204"/>
                <a:ea typeface="Cambria Math" panose="02040503050406030204"/>
              </a:rPr>
              <a:t> −b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},</a:t>
            </a:r>
            <a:endParaRPr lang="en-US" dirty="0"/>
          </a:p>
          <a:p>
            <a:pPr lvl="1">
              <a:buNone/>
            </a:pPr>
            <a:r>
              <a:rPr lang="en-US" i="1" dirty="0"/>
              <a:t>R</a:t>
            </a:r>
            <a:r>
              <a:rPr lang="en-US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4 </a:t>
            </a:r>
            <a:r>
              <a:rPr lang="en-US" dirty="0"/>
              <a:t>= {(</a:t>
            </a:r>
            <a:r>
              <a:rPr lang="en-US" i="1" dirty="0" err="1"/>
              <a:t>a</a:t>
            </a:r>
            <a:r>
              <a:rPr lang="en-US" dirty="0" err="1"/>
              <a:t>,</a:t>
            </a:r>
            <a:r>
              <a:rPr lang="en-US" i="1" dirty="0" err="1"/>
              <a:t>b</a:t>
            </a:r>
            <a:r>
              <a:rPr lang="en-US" dirty="0"/>
              <a:t>) | </a:t>
            </a:r>
            <a:r>
              <a:rPr lang="en-US" i="1" dirty="0"/>
              <a:t>a</a:t>
            </a:r>
            <a:r>
              <a:rPr lang="en-US" dirty="0"/>
              <a:t> 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= </a:t>
            </a:r>
            <a:r>
              <a:rPr lang="en-US" i="1" dirty="0">
                <a:latin typeface="Cambria Math" panose="02040503050406030204"/>
                <a:ea typeface="Cambria Math" panose="02040503050406030204"/>
              </a:rPr>
              <a:t>b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}.</a:t>
            </a:r>
            <a:endParaRPr lang="en-US" dirty="0">
              <a:latin typeface="Cambria Math" panose="02040503050406030204"/>
              <a:ea typeface="Cambria Math" panose="02040503050406030204"/>
            </a:endParaRPr>
          </a:p>
          <a:p>
            <a:pPr lvl="1">
              <a:buNone/>
            </a:pPr>
            <a:r>
              <a:rPr lang="en-US" dirty="0">
                <a:latin typeface="Cambria Math" panose="02040503050406030204"/>
                <a:ea typeface="Cambria Math" panose="02040503050406030204"/>
              </a:rPr>
              <a:t>The following are not transitive:</a:t>
            </a:r>
            <a:endParaRPr lang="en-US" dirty="0">
              <a:latin typeface="Cambria Math" panose="02040503050406030204"/>
              <a:ea typeface="Cambria Math" panose="02040503050406030204"/>
            </a:endParaRPr>
          </a:p>
          <a:p>
            <a:pPr lvl="1">
              <a:buNone/>
            </a:pPr>
            <a:r>
              <a:rPr lang="en-US" dirty="0">
                <a:latin typeface="Cambria Math" panose="02040503050406030204"/>
                <a:ea typeface="Cambria Math" panose="02040503050406030204"/>
              </a:rPr>
              <a:t> </a:t>
            </a:r>
            <a:r>
              <a:rPr lang="en-US" i="1" dirty="0"/>
              <a:t>R</a:t>
            </a:r>
            <a:r>
              <a:rPr lang="en-US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5 </a:t>
            </a:r>
            <a:r>
              <a:rPr lang="en-US" dirty="0"/>
              <a:t>= {(</a:t>
            </a:r>
            <a:r>
              <a:rPr lang="en-US" i="1" dirty="0" err="1"/>
              <a:t>a</a:t>
            </a:r>
            <a:r>
              <a:rPr lang="en-US" dirty="0" err="1"/>
              <a:t>,</a:t>
            </a:r>
            <a:r>
              <a:rPr lang="en-US" i="1" dirty="0" err="1"/>
              <a:t>b</a:t>
            </a:r>
            <a:r>
              <a:rPr lang="en-US" dirty="0"/>
              <a:t>) | </a:t>
            </a:r>
            <a:r>
              <a:rPr lang="en-US" i="1" dirty="0"/>
              <a:t>a</a:t>
            </a:r>
            <a:r>
              <a:rPr lang="en-US" dirty="0"/>
              <a:t> 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= </a:t>
            </a:r>
            <a:r>
              <a:rPr lang="en-US" i="1" dirty="0">
                <a:latin typeface="Cambria Math" panose="02040503050406030204"/>
                <a:ea typeface="Cambria Math" panose="02040503050406030204"/>
              </a:rPr>
              <a:t>b 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+ 1} (note that both (3,2) and (4,3) belong to </a:t>
            </a:r>
            <a:r>
              <a:rPr lang="en-US" i="1" dirty="0"/>
              <a:t>R</a:t>
            </a:r>
            <a:r>
              <a:rPr lang="en-US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5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, but not (3,3)),</a:t>
            </a:r>
            <a:endParaRPr lang="en-US" dirty="0">
              <a:latin typeface="Cambria Math" panose="02040503050406030204"/>
              <a:ea typeface="Cambria Math" panose="02040503050406030204"/>
            </a:endParaRPr>
          </a:p>
          <a:p>
            <a:pPr lvl="1">
              <a:buNone/>
            </a:pPr>
            <a:r>
              <a:rPr lang="en-US" i="1" dirty="0"/>
              <a:t> R</a:t>
            </a:r>
            <a:r>
              <a:rPr lang="en-US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6 </a:t>
            </a:r>
            <a:r>
              <a:rPr lang="en-US" dirty="0"/>
              <a:t>= {(</a:t>
            </a:r>
            <a:r>
              <a:rPr lang="en-US" i="1" dirty="0" err="1"/>
              <a:t>a</a:t>
            </a:r>
            <a:r>
              <a:rPr lang="en-US" dirty="0" err="1"/>
              <a:t>,</a:t>
            </a:r>
            <a:r>
              <a:rPr lang="en-US" i="1" dirty="0" err="1"/>
              <a:t>b</a:t>
            </a:r>
            <a:r>
              <a:rPr lang="en-US" dirty="0"/>
              <a:t>) | </a:t>
            </a:r>
            <a:r>
              <a:rPr lang="en-US" i="1" dirty="0"/>
              <a:t>a</a:t>
            </a:r>
            <a:r>
              <a:rPr lang="en-US" dirty="0"/>
              <a:t> + </a:t>
            </a:r>
            <a:r>
              <a:rPr lang="en-US" i="1" dirty="0"/>
              <a:t>b</a:t>
            </a:r>
            <a:r>
              <a:rPr lang="en-US" dirty="0"/>
              <a:t> 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≤ 3} (note that both (2,1) and (1,2) belong to </a:t>
            </a:r>
            <a:r>
              <a:rPr lang="en-US" i="1" dirty="0"/>
              <a:t>R</a:t>
            </a:r>
            <a:r>
              <a:rPr lang="en-US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6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, but not (2,2)).</a:t>
            </a:r>
            <a:endParaRPr lang="en-US" dirty="0">
              <a:latin typeface="Cambria Math" panose="02040503050406030204"/>
              <a:ea typeface="Cambria Math" panose="02040503050406030204"/>
            </a:endParaRPr>
          </a:p>
          <a:p>
            <a:pPr lvl="1">
              <a:buNone/>
            </a:pPr>
            <a:endParaRPr lang="en-US" dirty="0">
              <a:latin typeface="Cambria Math" panose="02040503050406030204"/>
              <a:ea typeface="Cambria Math" panose="02040503050406030204"/>
            </a:endParaRPr>
          </a:p>
          <a:p>
            <a:pPr lvl="1">
              <a:buNone/>
            </a:pPr>
            <a:endParaRPr lang="en-US" dirty="0"/>
          </a:p>
          <a:p>
            <a:pPr>
              <a:buNone/>
            </a:pPr>
            <a:endParaRPr lang="en-US" b="1" dirty="0">
              <a:ea typeface="Cambria Math" panose="02040503050406030204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3124200" y="3581400"/>
            <a:ext cx="7620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4191000" y="3505200"/>
            <a:ext cx="3429000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For every integer,</a:t>
            </a:r>
            <a:r>
              <a:rPr lang="en-US" i="1" dirty="0"/>
              <a:t> a</a:t>
            </a:r>
            <a:r>
              <a:rPr lang="en-US" dirty="0"/>
              <a:t> 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≤ </a:t>
            </a:r>
            <a:r>
              <a:rPr lang="en-US" i="1" dirty="0">
                <a:latin typeface="Cambria Math" panose="02040503050406030204"/>
                <a:ea typeface="Cambria Math" panose="02040503050406030204"/>
              </a:rPr>
              <a:t>b </a:t>
            </a:r>
            <a:endParaRPr lang="en-US" i="1" dirty="0">
              <a:latin typeface="Cambria Math" panose="02040503050406030204"/>
              <a:ea typeface="Cambria Math" panose="02040503050406030204"/>
            </a:endParaRPr>
          </a:p>
          <a:p>
            <a:r>
              <a:rPr lang="en-US" i="1" dirty="0">
                <a:latin typeface="Cambria Math" panose="02040503050406030204"/>
                <a:ea typeface="Cambria Math" panose="02040503050406030204"/>
              </a:rPr>
              <a:t> 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and</a:t>
            </a:r>
            <a:r>
              <a:rPr lang="en-US" dirty="0"/>
              <a:t> </a:t>
            </a:r>
            <a:r>
              <a:rPr lang="en-US" i="1" dirty="0"/>
              <a:t>b</a:t>
            </a:r>
            <a:r>
              <a:rPr lang="en-US" dirty="0"/>
              <a:t> 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≤ </a:t>
            </a:r>
            <a:r>
              <a:rPr lang="en-US" i="1" dirty="0">
                <a:ea typeface="Cambria Math" panose="02040503050406030204"/>
              </a:rPr>
              <a:t>c</a:t>
            </a:r>
            <a:r>
              <a:rPr lang="en-US" i="1" dirty="0">
                <a:latin typeface="Cambria Math" panose="02040503050406030204"/>
                <a:ea typeface="Cambria Math" panose="02040503050406030204"/>
              </a:rPr>
              <a:t>, 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then </a:t>
            </a:r>
            <a:r>
              <a:rPr lang="en-US" i="1" dirty="0"/>
              <a:t>b</a:t>
            </a:r>
            <a:r>
              <a:rPr lang="en-US" dirty="0"/>
              <a:t> 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≤ </a:t>
            </a:r>
            <a:r>
              <a:rPr lang="en-US" i="1" dirty="0">
                <a:ea typeface="Cambria Math" panose="02040503050406030204"/>
              </a:rPr>
              <a:t>c. </a:t>
            </a:r>
            <a:r>
              <a:rPr lang="en-US" i="1" dirty="0">
                <a:latin typeface="Cambria Math" panose="02040503050406030204"/>
                <a:ea typeface="Cambria Math" panose="02040503050406030204"/>
              </a:rPr>
              <a:t> </a:t>
            </a:r>
            <a:r>
              <a:rPr lang="en-US" dirty="0"/>
              <a:t>  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Combining Relations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Given two relations </a:t>
            </a:r>
            <a:r>
              <a:rPr lang="en-US" i="1" dirty="0"/>
              <a:t>R</a:t>
            </a:r>
            <a:r>
              <a:rPr lang="en-US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1</a:t>
            </a:r>
            <a:r>
              <a:rPr lang="en-US" dirty="0"/>
              <a:t> and </a:t>
            </a:r>
            <a:r>
              <a:rPr lang="en-US" i="1" dirty="0"/>
              <a:t>R</a:t>
            </a:r>
            <a:r>
              <a:rPr lang="en-US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2</a:t>
            </a:r>
            <a:r>
              <a:rPr lang="en-US" dirty="0"/>
              <a:t>, we can combine them using basic set operations to form new relations such as </a:t>
            </a:r>
            <a:r>
              <a:rPr lang="en-US" i="1" dirty="0"/>
              <a:t>R</a:t>
            </a:r>
            <a:r>
              <a:rPr lang="en-US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1</a:t>
            </a:r>
            <a:r>
              <a:rPr lang="en-US" dirty="0"/>
              <a:t> 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∪</a:t>
            </a:r>
            <a:r>
              <a:rPr lang="en-US" dirty="0"/>
              <a:t> </a:t>
            </a:r>
            <a:r>
              <a:rPr lang="en-US" i="1" dirty="0"/>
              <a:t>R</a:t>
            </a:r>
            <a:r>
              <a:rPr lang="en-US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2</a:t>
            </a:r>
            <a:r>
              <a:rPr lang="en-US" dirty="0"/>
              <a:t>, </a:t>
            </a:r>
            <a:r>
              <a:rPr lang="en-US" i="1" dirty="0"/>
              <a:t>R</a:t>
            </a:r>
            <a:r>
              <a:rPr lang="en-US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1</a:t>
            </a:r>
            <a:r>
              <a:rPr lang="en-US" dirty="0"/>
              <a:t> 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∩</a:t>
            </a:r>
            <a:r>
              <a:rPr lang="en-US" dirty="0"/>
              <a:t> </a:t>
            </a:r>
            <a:r>
              <a:rPr lang="en-US" i="1" dirty="0"/>
              <a:t>R</a:t>
            </a:r>
            <a:r>
              <a:rPr lang="en-US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2</a:t>
            </a:r>
            <a:r>
              <a:rPr lang="en-US" dirty="0"/>
              <a:t>, </a:t>
            </a:r>
            <a:r>
              <a:rPr lang="en-US" i="1" dirty="0"/>
              <a:t>R</a:t>
            </a:r>
            <a:r>
              <a:rPr lang="en-US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1</a:t>
            </a:r>
            <a:r>
              <a:rPr lang="en-US" dirty="0"/>
              <a:t> 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− </a:t>
            </a:r>
            <a:r>
              <a:rPr lang="en-US" i="1" dirty="0"/>
              <a:t>R</a:t>
            </a:r>
            <a:r>
              <a:rPr lang="en-US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2</a:t>
            </a:r>
            <a:r>
              <a:rPr lang="en-US" dirty="0"/>
              <a:t>, and</a:t>
            </a:r>
            <a:r>
              <a:rPr lang="en-US" i="1" dirty="0"/>
              <a:t> R</a:t>
            </a:r>
            <a:r>
              <a:rPr lang="en-US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2</a:t>
            </a:r>
            <a:r>
              <a:rPr lang="en-US" dirty="0"/>
              <a:t> 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−</a:t>
            </a:r>
            <a:r>
              <a:rPr lang="en-US" dirty="0"/>
              <a:t> </a:t>
            </a:r>
            <a:r>
              <a:rPr lang="en-US" i="1" dirty="0"/>
              <a:t>R</a:t>
            </a:r>
            <a:r>
              <a:rPr lang="en-US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1</a:t>
            </a:r>
            <a:r>
              <a:rPr lang="en-US" dirty="0"/>
              <a:t>.</a:t>
            </a:r>
            <a:endParaRPr lang="en-US" dirty="0"/>
          </a:p>
          <a:p>
            <a:r>
              <a:rPr lang="en-US" b="1" dirty="0"/>
              <a:t>Example</a:t>
            </a:r>
            <a:r>
              <a:rPr lang="en-US" dirty="0"/>
              <a:t>: Let </a:t>
            </a:r>
            <a:r>
              <a:rPr lang="en-US" i="1" dirty="0"/>
              <a:t>A</a:t>
            </a:r>
            <a:r>
              <a:rPr lang="en-US" dirty="0"/>
              <a:t> = {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1,2,3</a:t>
            </a:r>
            <a:r>
              <a:rPr lang="en-US" dirty="0"/>
              <a:t>}</a:t>
            </a:r>
            <a:r>
              <a:rPr lang="en-US" i="1" dirty="0"/>
              <a:t> </a:t>
            </a:r>
            <a:r>
              <a:rPr lang="en-US" dirty="0"/>
              <a:t>and </a:t>
            </a:r>
            <a:r>
              <a:rPr lang="en-US" i="1" dirty="0"/>
              <a:t>B</a:t>
            </a:r>
            <a:r>
              <a:rPr lang="en-US" dirty="0"/>
              <a:t> </a:t>
            </a:r>
            <a:r>
              <a:rPr lang="en-US" i="1" dirty="0"/>
              <a:t>= </a:t>
            </a:r>
            <a:r>
              <a:rPr lang="en-US" dirty="0"/>
              <a:t>{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1,2,3,4</a:t>
            </a:r>
            <a:r>
              <a:rPr lang="en-US" dirty="0"/>
              <a:t>}. The relations </a:t>
            </a:r>
            <a:r>
              <a:rPr lang="en-US" i="1" dirty="0"/>
              <a:t>R</a:t>
            </a:r>
            <a:r>
              <a:rPr lang="en-US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1</a:t>
            </a:r>
            <a:r>
              <a:rPr lang="en-US" dirty="0"/>
              <a:t> = {(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1,1</a:t>
            </a:r>
            <a:r>
              <a:rPr lang="en-US" dirty="0"/>
              <a:t>),(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2,2</a:t>
            </a:r>
            <a:r>
              <a:rPr lang="en-US" dirty="0"/>
              <a:t>),(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3,3</a:t>
            </a:r>
            <a:r>
              <a:rPr lang="en-US" dirty="0"/>
              <a:t>)} and                              </a:t>
            </a:r>
            <a:r>
              <a:rPr lang="en-US" i="1" dirty="0"/>
              <a:t>R</a:t>
            </a:r>
            <a:r>
              <a:rPr lang="en-US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2</a:t>
            </a:r>
            <a:r>
              <a:rPr lang="en-US" dirty="0"/>
              <a:t> = {(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1,1</a:t>
            </a:r>
            <a:r>
              <a:rPr lang="en-US" dirty="0"/>
              <a:t>),(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1,2</a:t>
            </a:r>
            <a:r>
              <a:rPr lang="en-US" dirty="0"/>
              <a:t>),(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1,3</a:t>
            </a:r>
            <a:r>
              <a:rPr lang="en-US" dirty="0"/>
              <a:t>),(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1,4</a:t>
            </a:r>
            <a:r>
              <a:rPr lang="en-US" dirty="0"/>
              <a:t>)} can be combined using basic set operations to form new relations:</a:t>
            </a:r>
            <a:endParaRPr lang="en-US" dirty="0"/>
          </a:p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990600" y="4876800"/>
            <a:ext cx="7086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/>
              <a:t>R</a:t>
            </a:r>
            <a:r>
              <a:rPr lang="en-US" sz="2800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1</a:t>
            </a:r>
            <a:r>
              <a:rPr lang="en-US" sz="2800" dirty="0"/>
              <a:t> </a:t>
            </a:r>
            <a:r>
              <a:rPr lang="en-US" sz="2800" dirty="0">
                <a:latin typeface="Cambria Math" panose="02040503050406030204"/>
                <a:ea typeface="Cambria Math" panose="02040503050406030204"/>
              </a:rPr>
              <a:t>∪</a:t>
            </a:r>
            <a:r>
              <a:rPr lang="en-US" sz="2800" dirty="0"/>
              <a:t> </a:t>
            </a:r>
            <a:r>
              <a:rPr lang="en-US" sz="2800" i="1" dirty="0"/>
              <a:t>R</a:t>
            </a:r>
            <a:r>
              <a:rPr lang="en-US" sz="2800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2 </a:t>
            </a:r>
            <a:r>
              <a:rPr lang="en-US" sz="2800" dirty="0"/>
              <a:t>={(</a:t>
            </a:r>
            <a:r>
              <a:rPr lang="en-US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1,1</a:t>
            </a:r>
            <a:r>
              <a:rPr lang="en-US" sz="2800" dirty="0"/>
              <a:t>),(</a:t>
            </a:r>
            <a:r>
              <a:rPr lang="en-US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1,2</a:t>
            </a:r>
            <a:r>
              <a:rPr lang="en-US" sz="2800" dirty="0"/>
              <a:t>),(</a:t>
            </a:r>
            <a:r>
              <a:rPr lang="en-US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1,3</a:t>
            </a:r>
            <a:r>
              <a:rPr lang="en-US" sz="2800" dirty="0"/>
              <a:t>),(</a:t>
            </a:r>
            <a:r>
              <a:rPr lang="en-US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1,4</a:t>
            </a:r>
            <a:r>
              <a:rPr lang="en-US" sz="2800" dirty="0"/>
              <a:t>),(</a:t>
            </a:r>
            <a:r>
              <a:rPr lang="en-US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2,2</a:t>
            </a:r>
            <a:r>
              <a:rPr lang="en-US" sz="2800" dirty="0"/>
              <a:t>),(</a:t>
            </a:r>
            <a:r>
              <a:rPr lang="en-US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3,3</a:t>
            </a:r>
            <a:r>
              <a:rPr lang="en-US" sz="2800" dirty="0"/>
              <a:t>)} </a:t>
            </a:r>
            <a:endParaRPr lang="en-US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1066800" y="5486400"/>
            <a:ext cx="259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/>
              <a:t>R</a:t>
            </a:r>
            <a:r>
              <a:rPr lang="en-US" sz="2800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1</a:t>
            </a:r>
            <a:r>
              <a:rPr lang="en-US" sz="2800" dirty="0"/>
              <a:t> </a:t>
            </a:r>
            <a:r>
              <a:rPr lang="en-US" sz="2800" dirty="0">
                <a:latin typeface="Cambria Math" panose="02040503050406030204"/>
                <a:ea typeface="Cambria Math" panose="02040503050406030204"/>
              </a:rPr>
              <a:t>∩</a:t>
            </a:r>
            <a:r>
              <a:rPr lang="en-US" sz="2800" dirty="0"/>
              <a:t> </a:t>
            </a:r>
            <a:r>
              <a:rPr lang="en-US" sz="2800" i="1" dirty="0"/>
              <a:t>R</a:t>
            </a:r>
            <a:r>
              <a:rPr lang="en-US" sz="2800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2 </a:t>
            </a:r>
            <a:r>
              <a:rPr lang="en-US" sz="2800" dirty="0"/>
              <a:t>={(</a:t>
            </a:r>
            <a:r>
              <a:rPr lang="en-US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1,1</a:t>
            </a:r>
            <a:r>
              <a:rPr lang="en-US" sz="2800" dirty="0"/>
              <a:t>)} </a:t>
            </a:r>
            <a:endParaRPr lang="en-US" sz="2800" dirty="0"/>
          </a:p>
        </p:txBody>
      </p:sp>
      <p:sp>
        <p:nvSpPr>
          <p:cNvPr id="10" name="TextBox 9"/>
          <p:cNvSpPr txBox="1"/>
          <p:nvPr/>
        </p:nvSpPr>
        <p:spPr>
          <a:xfrm>
            <a:off x="4267200" y="5486400"/>
            <a:ext cx="3733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/>
              <a:t>R</a:t>
            </a:r>
            <a:r>
              <a:rPr lang="en-US" sz="2800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1</a:t>
            </a:r>
            <a:r>
              <a:rPr lang="en-US" sz="2800" dirty="0"/>
              <a:t> </a:t>
            </a:r>
            <a:r>
              <a:rPr lang="en-US" sz="2800" dirty="0">
                <a:latin typeface="Cambria Math" panose="02040503050406030204"/>
                <a:ea typeface="Cambria Math" panose="02040503050406030204"/>
              </a:rPr>
              <a:t>− </a:t>
            </a:r>
            <a:r>
              <a:rPr lang="en-US" sz="2800" i="1" dirty="0"/>
              <a:t>R</a:t>
            </a:r>
            <a:r>
              <a:rPr lang="en-US" sz="2800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2 </a:t>
            </a:r>
            <a:r>
              <a:rPr lang="en-US" sz="2800" dirty="0"/>
              <a:t>={(</a:t>
            </a:r>
            <a:r>
              <a:rPr lang="en-US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2,2</a:t>
            </a:r>
            <a:r>
              <a:rPr lang="en-US" sz="2800" dirty="0"/>
              <a:t>),(</a:t>
            </a:r>
            <a:r>
              <a:rPr lang="en-US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3,3</a:t>
            </a:r>
            <a:r>
              <a:rPr lang="en-US" sz="2800" dirty="0"/>
              <a:t>)} </a:t>
            </a:r>
            <a:endParaRPr lang="en-US" sz="2800" dirty="0"/>
          </a:p>
        </p:txBody>
      </p:sp>
      <p:sp>
        <p:nvSpPr>
          <p:cNvPr id="11" name="TextBox 10"/>
          <p:cNvSpPr txBox="1"/>
          <p:nvPr/>
        </p:nvSpPr>
        <p:spPr>
          <a:xfrm>
            <a:off x="990600" y="6172200"/>
            <a:ext cx="6019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/>
              <a:t>R</a:t>
            </a:r>
            <a:r>
              <a:rPr lang="en-US" sz="2800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2</a:t>
            </a:r>
            <a:r>
              <a:rPr lang="en-US" sz="2800" dirty="0"/>
              <a:t> </a:t>
            </a:r>
            <a:r>
              <a:rPr lang="en-US" sz="2800" dirty="0">
                <a:latin typeface="Cambria Math" panose="02040503050406030204"/>
                <a:ea typeface="Cambria Math" panose="02040503050406030204"/>
              </a:rPr>
              <a:t>−</a:t>
            </a:r>
            <a:r>
              <a:rPr lang="en-US" sz="2800" dirty="0"/>
              <a:t> </a:t>
            </a:r>
            <a:r>
              <a:rPr lang="en-US" sz="2800" i="1" dirty="0"/>
              <a:t>R</a:t>
            </a:r>
            <a:r>
              <a:rPr lang="en-US" sz="2800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1 </a:t>
            </a:r>
            <a:r>
              <a:rPr lang="en-US" sz="2800" dirty="0"/>
              <a:t>={(</a:t>
            </a:r>
            <a:r>
              <a:rPr lang="en-US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1,2</a:t>
            </a:r>
            <a:r>
              <a:rPr lang="en-US" sz="2800" dirty="0"/>
              <a:t>),(</a:t>
            </a:r>
            <a:r>
              <a:rPr lang="en-US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1,3</a:t>
            </a:r>
            <a:r>
              <a:rPr lang="en-US" sz="2800" dirty="0"/>
              <a:t>),(</a:t>
            </a:r>
            <a:r>
              <a:rPr lang="en-US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1,4</a:t>
            </a:r>
            <a:r>
              <a:rPr lang="en-US" sz="2800" dirty="0"/>
              <a:t>)} 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Composition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/>
              <a:t>   Definition:</a:t>
            </a:r>
            <a:r>
              <a:rPr lang="en-US" dirty="0"/>
              <a:t>  Suppose</a:t>
            </a:r>
            <a:endParaRPr lang="en-US" dirty="0"/>
          </a:p>
          <a:p>
            <a:pPr lvl="1"/>
            <a:r>
              <a:rPr lang="en-US" i="1" dirty="0"/>
              <a:t>R</a:t>
            </a:r>
            <a:r>
              <a:rPr lang="en-US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1</a:t>
            </a:r>
            <a:r>
              <a:rPr lang="en-US" dirty="0"/>
              <a:t> is a relation from a set </a:t>
            </a:r>
            <a:r>
              <a:rPr lang="en-US" i="1" dirty="0"/>
              <a:t>A</a:t>
            </a:r>
            <a:r>
              <a:rPr lang="en-US" dirty="0"/>
              <a:t> to a set </a:t>
            </a:r>
            <a:r>
              <a:rPr lang="en-US" i="1" dirty="0"/>
              <a:t>B</a:t>
            </a:r>
            <a:r>
              <a:rPr lang="en-US" dirty="0"/>
              <a:t>.</a:t>
            </a:r>
            <a:endParaRPr lang="en-US" dirty="0"/>
          </a:p>
          <a:p>
            <a:pPr lvl="1"/>
            <a:r>
              <a:rPr lang="en-US" i="1" dirty="0"/>
              <a:t>R</a:t>
            </a:r>
            <a:r>
              <a:rPr lang="en-US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2</a:t>
            </a:r>
            <a:r>
              <a:rPr lang="en-US" dirty="0"/>
              <a:t> is a relation from </a:t>
            </a:r>
            <a:r>
              <a:rPr lang="en-US" i="1" dirty="0"/>
              <a:t>B</a:t>
            </a:r>
            <a:r>
              <a:rPr lang="en-US" dirty="0"/>
              <a:t> to a set </a:t>
            </a:r>
            <a:r>
              <a:rPr lang="en-US" i="1" dirty="0"/>
              <a:t>C</a:t>
            </a:r>
            <a:r>
              <a:rPr lang="en-US" dirty="0"/>
              <a:t>.</a:t>
            </a:r>
            <a:endParaRPr lang="en-US" dirty="0"/>
          </a:p>
          <a:p>
            <a:pPr>
              <a:buNone/>
            </a:pPr>
            <a:r>
              <a:rPr lang="en-US" dirty="0"/>
              <a:t>   Then the </a:t>
            </a:r>
            <a:r>
              <a:rPr lang="en-US" i="1" dirty="0"/>
              <a:t>composition</a:t>
            </a:r>
            <a:r>
              <a:rPr lang="en-US" dirty="0"/>
              <a:t> (or </a:t>
            </a:r>
            <a:r>
              <a:rPr lang="en-US" i="1" dirty="0"/>
              <a:t>composite</a:t>
            </a:r>
            <a:r>
              <a:rPr lang="en-US" dirty="0"/>
              <a:t>) of </a:t>
            </a:r>
            <a:r>
              <a:rPr lang="en-US" i="1" dirty="0"/>
              <a:t>R</a:t>
            </a:r>
            <a:r>
              <a:rPr lang="en-US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2</a:t>
            </a:r>
            <a:r>
              <a:rPr lang="en-US" b="1" baseline="-25000" dirty="0"/>
              <a:t>  </a:t>
            </a:r>
            <a:r>
              <a:rPr lang="en-US" dirty="0"/>
              <a:t>with</a:t>
            </a:r>
            <a:r>
              <a:rPr lang="en-US" b="1" baseline="-25000" dirty="0"/>
              <a:t> </a:t>
            </a:r>
            <a:r>
              <a:rPr lang="en-US" i="1" dirty="0"/>
              <a:t>R</a:t>
            </a:r>
            <a:r>
              <a:rPr lang="en-US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1</a:t>
            </a:r>
            <a:r>
              <a:rPr lang="en-US" dirty="0"/>
              <a:t>,</a:t>
            </a:r>
            <a:r>
              <a:rPr lang="en-US" b="1" dirty="0"/>
              <a:t> </a:t>
            </a:r>
            <a:r>
              <a:rPr lang="en-US" dirty="0"/>
              <a:t>is a relation from </a:t>
            </a:r>
            <a:r>
              <a:rPr lang="en-US" i="1" dirty="0"/>
              <a:t>A</a:t>
            </a:r>
            <a:r>
              <a:rPr lang="en-US" dirty="0"/>
              <a:t> to </a:t>
            </a:r>
            <a:r>
              <a:rPr lang="en-US" i="1" dirty="0"/>
              <a:t>C</a:t>
            </a:r>
            <a:r>
              <a:rPr lang="en-US" dirty="0"/>
              <a:t> where</a:t>
            </a:r>
            <a:endParaRPr lang="en-US" dirty="0"/>
          </a:p>
          <a:p>
            <a:pPr lvl="1"/>
            <a:r>
              <a:rPr lang="en-US" dirty="0"/>
              <a:t>if (</a:t>
            </a:r>
            <a:r>
              <a:rPr lang="en-US" i="1" dirty="0" err="1"/>
              <a:t>x,y</a:t>
            </a:r>
            <a:r>
              <a:rPr lang="en-US" dirty="0"/>
              <a:t>)</a:t>
            </a:r>
            <a:r>
              <a:rPr lang="en-US" i="1" dirty="0"/>
              <a:t> </a:t>
            </a:r>
            <a:r>
              <a:rPr lang="en-US" dirty="0"/>
              <a:t>is a member of </a:t>
            </a:r>
            <a:r>
              <a:rPr lang="en-US" i="1" dirty="0"/>
              <a:t>R</a:t>
            </a:r>
            <a:r>
              <a:rPr lang="en-US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1</a:t>
            </a:r>
            <a:r>
              <a:rPr lang="en-US" b="1" dirty="0"/>
              <a:t>  </a:t>
            </a:r>
            <a:r>
              <a:rPr lang="en-US" dirty="0"/>
              <a:t>and</a:t>
            </a:r>
            <a:r>
              <a:rPr lang="en-US" b="1" dirty="0"/>
              <a:t> </a:t>
            </a:r>
            <a:r>
              <a:rPr lang="en-US" dirty="0"/>
              <a:t>(</a:t>
            </a:r>
            <a:r>
              <a:rPr lang="en-US" i="1" dirty="0" err="1"/>
              <a:t>y,z</a:t>
            </a:r>
            <a:r>
              <a:rPr lang="en-US" dirty="0"/>
              <a:t>)</a:t>
            </a:r>
            <a:r>
              <a:rPr lang="en-US" i="1" dirty="0"/>
              <a:t>  </a:t>
            </a:r>
            <a:r>
              <a:rPr lang="en-US" dirty="0"/>
              <a:t>is a member of </a:t>
            </a:r>
            <a:r>
              <a:rPr lang="en-US" i="1" dirty="0"/>
              <a:t>R</a:t>
            </a:r>
            <a:r>
              <a:rPr lang="en-US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2</a:t>
            </a:r>
            <a:r>
              <a:rPr lang="en-US" b="1" dirty="0"/>
              <a:t>,</a:t>
            </a:r>
            <a:r>
              <a:rPr lang="en-US" dirty="0"/>
              <a:t> then (</a:t>
            </a:r>
            <a:r>
              <a:rPr lang="en-US" i="1" dirty="0" err="1"/>
              <a:t>x,z</a:t>
            </a:r>
            <a:r>
              <a:rPr lang="en-US" dirty="0"/>
              <a:t>)</a:t>
            </a:r>
            <a:r>
              <a:rPr lang="en-US" i="1" dirty="0"/>
              <a:t> </a:t>
            </a:r>
            <a:r>
              <a:rPr lang="en-US" dirty="0"/>
              <a:t>is a member of </a:t>
            </a:r>
            <a:r>
              <a:rPr lang="en-US" i="1" dirty="0"/>
              <a:t>R</a:t>
            </a:r>
            <a:r>
              <a:rPr lang="en-US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2</a:t>
            </a:r>
            <a:r>
              <a:rPr lang="en-US" b="1" dirty="0">
                <a:latin typeface="Cambria Math" panose="02040503050406030204"/>
                <a:ea typeface="Cambria Math" panose="02040503050406030204"/>
              </a:rPr>
              <a:t>∘</a:t>
            </a:r>
            <a:r>
              <a:rPr lang="en-US" dirty="0"/>
              <a:t> </a:t>
            </a:r>
            <a:r>
              <a:rPr lang="en-US" i="1" dirty="0"/>
              <a:t>R</a:t>
            </a:r>
            <a:r>
              <a:rPr lang="en-US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1</a:t>
            </a:r>
            <a:r>
              <a:rPr lang="en-US" dirty="0"/>
              <a:t>.</a:t>
            </a:r>
            <a:endParaRPr lang="en-US" i="1" dirty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Representing the  Composition of a Relation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2209800" y="2209800"/>
            <a:ext cx="457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209800" y="3124200"/>
            <a:ext cx="457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209800" y="4191000"/>
            <a:ext cx="457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371600" y="2133600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/>
              <a:t>a</a:t>
            </a:r>
            <a:endParaRPr lang="en-US" sz="2800" i="1" dirty="0"/>
          </a:p>
        </p:txBody>
      </p:sp>
      <p:sp>
        <p:nvSpPr>
          <p:cNvPr id="10" name="Oval 9"/>
          <p:cNvSpPr/>
          <p:nvPr/>
        </p:nvSpPr>
        <p:spPr>
          <a:xfrm>
            <a:off x="4495800" y="2057400"/>
            <a:ext cx="457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4572000" y="2895600"/>
            <a:ext cx="457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4572000" y="3886200"/>
            <a:ext cx="457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4648200" y="4724400"/>
            <a:ext cx="457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6705600" y="1676400"/>
            <a:ext cx="457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6705600" y="2514600"/>
            <a:ext cx="457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6705600" y="3352800"/>
            <a:ext cx="457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6705600" y="4724400"/>
            <a:ext cx="457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1447800" y="3048000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/>
              <a:t>b</a:t>
            </a:r>
            <a:endParaRPr lang="en-US" sz="2800" i="1" dirty="0"/>
          </a:p>
        </p:txBody>
      </p:sp>
      <p:sp>
        <p:nvSpPr>
          <p:cNvPr id="19" name="TextBox 18"/>
          <p:cNvSpPr txBox="1"/>
          <p:nvPr/>
        </p:nvSpPr>
        <p:spPr>
          <a:xfrm>
            <a:off x="1524000" y="4114800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/>
              <a:t>c</a:t>
            </a:r>
            <a:endParaRPr lang="en-US" sz="2800" i="1" dirty="0"/>
          </a:p>
        </p:txBody>
      </p:sp>
      <p:sp>
        <p:nvSpPr>
          <p:cNvPr id="20" name="TextBox 19"/>
          <p:cNvSpPr txBox="1"/>
          <p:nvPr/>
        </p:nvSpPr>
        <p:spPr>
          <a:xfrm>
            <a:off x="7467600" y="1676400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/>
              <a:t>w</a:t>
            </a:r>
            <a:endParaRPr lang="en-US" sz="2800" i="1" dirty="0"/>
          </a:p>
        </p:txBody>
      </p:sp>
      <p:sp>
        <p:nvSpPr>
          <p:cNvPr id="21" name="TextBox 20"/>
          <p:cNvSpPr txBox="1"/>
          <p:nvPr/>
        </p:nvSpPr>
        <p:spPr>
          <a:xfrm>
            <a:off x="7543800" y="2514600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/>
              <a:t>x</a:t>
            </a:r>
            <a:endParaRPr lang="en-US" sz="2800" i="1" dirty="0"/>
          </a:p>
        </p:txBody>
      </p:sp>
      <p:sp>
        <p:nvSpPr>
          <p:cNvPr id="22" name="TextBox 21"/>
          <p:cNvSpPr txBox="1"/>
          <p:nvPr/>
        </p:nvSpPr>
        <p:spPr>
          <a:xfrm>
            <a:off x="7543800" y="3276600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/>
              <a:t>y</a:t>
            </a:r>
            <a:endParaRPr lang="en-US" sz="2800" i="1" dirty="0"/>
          </a:p>
        </p:txBody>
      </p:sp>
      <p:sp>
        <p:nvSpPr>
          <p:cNvPr id="23" name="TextBox 22"/>
          <p:cNvSpPr txBox="1"/>
          <p:nvPr/>
        </p:nvSpPr>
        <p:spPr>
          <a:xfrm>
            <a:off x="7543800" y="4648200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/>
              <a:t>z</a:t>
            </a:r>
            <a:endParaRPr lang="en-US" sz="2800" i="1" dirty="0"/>
          </a:p>
        </p:txBody>
      </p:sp>
      <p:sp>
        <p:nvSpPr>
          <p:cNvPr id="24" name="TextBox 23"/>
          <p:cNvSpPr txBox="1"/>
          <p:nvPr/>
        </p:nvSpPr>
        <p:spPr>
          <a:xfrm>
            <a:off x="3048000" y="1600200"/>
            <a:ext cx="762000" cy="52322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i="1" dirty="0"/>
              <a:t>R</a:t>
            </a:r>
            <a:r>
              <a:rPr lang="en-US" sz="2800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1</a:t>
            </a:r>
            <a:endParaRPr lang="en-US" sz="2800" baseline="-250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486400" y="1600200"/>
            <a:ext cx="762000" cy="52322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i="1" dirty="0"/>
              <a:t>R</a:t>
            </a:r>
            <a:r>
              <a:rPr lang="en-US" sz="2800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2</a:t>
            </a:r>
            <a:endParaRPr lang="en-US" sz="2800" baseline="-250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27" name="Straight Arrow Connector 26"/>
          <p:cNvCxnSpPr/>
          <p:nvPr/>
        </p:nvCxnSpPr>
        <p:spPr>
          <a:xfrm flipV="1">
            <a:off x="2743200" y="2438400"/>
            <a:ext cx="1676400" cy="9144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rot="16200000" flipH="1">
            <a:off x="2628900" y="2705100"/>
            <a:ext cx="2057400" cy="19812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flipV="1">
            <a:off x="5105400" y="2057400"/>
            <a:ext cx="1371600" cy="9906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>
            <a:off x="5029200" y="2286000"/>
            <a:ext cx="1600200" cy="4572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rot="16200000" flipH="1">
            <a:off x="4724400" y="2819400"/>
            <a:ext cx="2209800" cy="16002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1981200" y="5638800"/>
            <a:ext cx="4724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 </a:t>
            </a:r>
            <a:r>
              <a:rPr lang="en-US" sz="3200" i="1" dirty="0"/>
              <a:t>R</a:t>
            </a:r>
            <a:r>
              <a:rPr lang="en-US" sz="3200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2</a:t>
            </a:r>
            <a:r>
              <a:rPr lang="en-US" sz="3200" b="1" dirty="0">
                <a:latin typeface="Cambria Math" panose="02040503050406030204"/>
                <a:ea typeface="Cambria Math" panose="02040503050406030204"/>
              </a:rPr>
              <a:t>∘</a:t>
            </a:r>
            <a:r>
              <a:rPr lang="en-US" sz="3200" dirty="0"/>
              <a:t> </a:t>
            </a:r>
            <a:r>
              <a:rPr lang="en-US" sz="3200" i="1" dirty="0"/>
              <a:t>R</a:t>
            </a:r>
            <a:r>
              <a:rPr lang="en-US" sz="3200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1</a:t>
            </a:r>
            <a:r>
              <a:rPr lang="en-US" sz="3200" b="1" baseline="-25000" dirty="0"/>
              <a:t>  </a:t>
            </a:r>
            <a:r>
              <a:rPr lang="en-US" sz="3200" b="1" dirty="0"/>
              <a:t>= </a:t>
            </a:r>
            <a:r>
              <a:rPr lang="en-US" sz="3200" dirty="0"/>
              <a:t>{(</a:t>
            </a:r>
            <a:r>
              <a:rPr lang="en-US" sz="3200" i="1" dirty="0" err="1"/>
              <a:t>b</a:t>
            </a:r>
            <a:r>
              <a:rPr lang="en-US" sz="3200" dirty="0" err="1"/>
              <a:t>,</a:t>
            </a:r>
            <a:r>
              <a:rPr lang="en-US" sz="3200" i="1" dirty="0" err="1"/>
              <a:t>x</a:t>
            </a:r>
            <a:r>
              <a:rPr lang="en-US" sz="3200" dirty="0"/>
              <a:t>),(</a:t>
            </a:r>
            <a:r>
              <a:rPr lang="en-US" sz="3200" i="1" dirty="0" err="1"/>
              <a:t>b</a:t>
            </a:r>
            <a:r>
              <a:rPr lang="en-US" sz="3200" dirty="0" err="1"/>
              <a:t>,</a:t>
            </a:r>
            <a:r>
              <a:rPr lang="en-US" sz="3200" i="1" dirty="0" err="1"/>
              <a:t>z</a:t>
            </a:r>
            <a:r>
              <a:rPr lang="en-US" sz="3200" dirty="0"/>
              <a:t>)}</a:t>
            </a:r>
            <a:endParaRPr lang="en-US" sz="3200" dirty="0"/>
          </a:p>
        </p:txBody>
      </p:sp>
      <p:sp>
        <p:nvSpPr>
          <p:cNvPr id="34" name="Right Brace 33"/>
          <p:cNvSpPr/>
          <p:nvPr/>
        </p:nvSpPr>
        <p:spPr>
          <a:xfrm>
            <a:off x="5105400" y="1676400"/>
            <a:ext cx="609600" cy="3733800"/>
          </a:xfrm>
          <a:prstGeom prst="rightBrac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Left Brace 35"/>
          <p:cNvSpPr/>
          <p:nvPr/>
        </p:nvSpPr>
        <p:spPr>
          <a:xfrm>
            <a:off x="914400" y="1600200"/>
            <a:ext cx="533400" cy="3810000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ight Brace 36"/>
          <p:cNvSpPr/>
          <p:nvPr/>
        </p:nvSpPr>
        <p:spPr>
          <a:xfrm>
            <a:off x="8229600" y="1752600"/>
            <a:ext cx="609600" cy="3657600"/>
          </a:xfrm>
          <a:prstGeom prst="rightBrace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Left Brace 38"/>
          <p:cNvSpPr/>
          <p:nvPr/>
        </p:nvSpPr>
        <p:spPr>
          <a:xfrm>
            <a:off x="3733800" y="1676400"/>
            <a:ext cx="609600" cy="3733800"/>
          </a:xfrm>
          <a:prstGeom prst="leftBrace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/>
          <p:cNvSpPr txBox="1"/>
          <p:nvPr/>
        </p:nvSpPr>
        <p:spPr>
          <a:xfrm>
            <a:off x="4114800" y="2819400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/>
              <a:t>n</a:t>
            </a:r>
            <a:endParaRPr lang="en-US" sz="2800" i="1" dirty="0"/>
          </a:p>
        </p:txBody>
      </p:sp>
      <p:sp>
        <p:nvSpPr>
          <p:cNvPr id="41" name="TextBox 40"/>
          <p:cNvSpPr txBox="1"/>
          <p:nvPr/>
        </p:nvSpPr>
        <p:spPr>
          <a:xfrm>
            <a:off x="4114800" y="1752600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/>
              <a:t>m</a:t>
            </a:r>
            <a:endParaRPr lang="en-US" sz="2800" i="1" dirty="0"/>
          </a:p>
        </p:txBody>
      </p:sp>
      <p:sp>
        <p:nvSpPr>
          <p:cNvPr id="42" name="TextBox 41"/>
          <p:cNvSpPr txBox="1"/>
          <p:nvPr/>
        </p:nvSpPr>
        <p:spPr>
          <a:xfrm>
            <a:off x="4114800" y="3581400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/>
              <a:t>o</a:t>
            </a:r>
            <a:endParaRPr lang="en-US" sz="2800" i="1" dirty="0"/>
          </a:p>
        </p:txBody>
      </p:sp>
      <p:sp>
        <p:nvSpPr>
          <p:cNvPr id="43" name="TextBox 42"/>
          <p:cNvSpPr txBox="1"/>
          <p:nvPr/>
        </p:nvSpPr>
        <p:spPr>
          <a:xfrm>
            <a:off x="4191000" y="4648200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/>
              <a:t>p</a:t>
            </a:r>
            <a:endParaRPr lang="en-US" sz="2800" i="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Powers of a Relation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en-US" b="1" dirty="0"/>
              <a:t>   Definition:</a:t>
            </a:r>
            <a:r>
              <a:rPr lang="en-US" dirty="0"/>
              <a:t>  Let </a:t>
            </a:r>
            <a:r>
              <a:rPr lang="en-US" i="1" dirty="0"/>
              <a:t>R</a:t>
            </a:r>
            <a:r>
              <a:rPr lang="en-US" dirty="0"/>
              <a:t> be a binary relation on </a:t>
            </a:r>
            <a:r>
              <a:rPr lang="en-US" i="1" dirty="0"/>
              <a:t>A</a:t>
            </a:r>
            <a:r>
              <a:rPr lang="en-US" dirty="0"/>
              <a:t>. Then the powers </a:t>
            </a:r>
            <a:r>
              <a:rPr lang="en-US" i="1" dirty="0" err="1"/>
              <a:t>R</a:t>
            </a:r>
            <a:r>
              <a:rPr lang="en-US" i="1" baseline="30000" dirty="0" err="1"/>
              <a:t>n</a:t>
            </a:r>
            <a:r>
              <a:rPr lang="en-US" dirty="0"/>
              <a:t> of the relation </a:t>
            </a:r>
            <a:r>
              <a:rPr lang="en-US" i="1" dirty="0"/>
              <a:t>R</a:t>
            </a:r>
            <a:r>
              <a:rPr lang="en-US" dirty="0"/>
              <a:t> can be defined inductively by:</a:t>
            </a:r>
            <a:endParaRPr lang="en-US" dirty="0"/>
          </a:p>
          <a:p>
            <a:pPr lvl="1"/>
            <a:r>
              <a:rPr lang="en-US" dirty="0"/>
              <a:t>Basis Step: </a:t>
            </a:r>
            <a:r>
              <a:rPr lang="en-US" i="1" dirty="0"/>
              <a:t>R</a:t>
            </a:r>
            <a:r>
              <a:rPr lang="en-US" baseline="30000" dirty="0">
                <a:latin typeface="Cambria Math" panose="02040503050406030204" pitchFamily="18" charset="0"/>
                <a:ea typeface="Cambria Math" panose="02040503050406030204" pitchFamily="18" charset="0"/>
              </a:rPr>
              <a:t>1</a:t>
            </a:r>
            <a:r>
              <a:rPr lang="en-US" dirty="0"/>
              <a:t> = </a:t>
            </a:r>
            <a:r>
              <a:rPr lang="en-US" i="1" dirty="0"/>
              <a:t>R</a:t>
            </a:r>
            <a:endParaRPr lang="en-US" i="1" dirty="0"/>
          </a:p>
          <a:p>
            <a:pPr lvl="1"/>
            <a:r>
              <a:rPr lang="en-US" dirty="0"/>
              <a:t>Inductive Step:  </a:t>
            </a:r>
            <a:r>
              <a:rPr lang="en-US" i="1" dirty="0"/>
              <a:t>R</a:t>
            </a:r>
            <a:r>
              <a:rPr lang="en-US" i="1" baseline="30000" dirty="0"/>
              <a:t>n</a:t>
            </a:r>
            <a:r>
              <a:rPr lang="en-US" baseline="30000" dirty="0"/>
              <a:t>+</a:t>
            </a:r>
            <a:r>
              <a:rPr lang="en-US" baseline="30000" dirty="0">
                <a:latin typeface="Cambria Math" panose="02040503050406030204" pitchFamily="18" charset="0"/>
                <a:ea typeface="Cambria Math" panose="02040503050406030204" pitchFamily="18" charset="0"/>
              </a:rPr>
              <a:t>1</a:t>
            </a:r>
            <a:r>
              <a:rPr lang="en-US" dirty="0"/>
              <a:t> = </a:t>
            </a:r>
            <a:r>
              <a:rPr lang="en-US" i="1" dirty="0" err="1"/>
              <a:t>R</a:t>
            </a:r>
            <a:r>
              <a:rPr lang="en-US" i="1" baseline="30000" dirty="0" err="1"/>
              <a:t>n</a:t>
            </a:r>
            <a:r>
              <a:rPr lang="en-US" b="1" baseline="30000" dirty="0"/>
              <a:t> </a:t>
            </a:r>
            <a:r>
              <a:rPr lang="en-US" b="1" dirty="0">
                <a:latin typeface="Cambria Math" panose="02040503050406030204"/>
                <a:ea typeface="Cambria Math" panose="02040503050406030204"/>
              </a:rPr>
              <a:t>∘</a:t>
            </a:r>
            <a:r>
              <a:rPr lang="en-US" dirty="0"/>
              <a:t> </a:t>
            </a:r>
            <a:r>
              <a:rPr lang="en-US" i="1" dirty="0"/>
              <a:t>R</a:t>
            </a:r>
            <a:endParaRPr lang="en-US" i="1" dirty="0"/>
          </a:p>
          <a:p>
            <a:pPr lvl="1">
              <a:buNone/>
            </a:pPr>
            <a:r>
              <a:rPr lang="en-US" dirty="0"/>
              <a:t>(</a:t>
            </a:r>
            <a:r>
              <a:rPr lang="en-US" i="1" dirty="0"/>
              <a:t>see the slides for Section 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9.3</a:t>
            </a:r>
            <a:r>
              <a:rPr lang="en-US" i="1" dirty="0"/>
              <a:t> for further insights</a:t>
            </a:r>
            <a:r>
              <a:rPr lang="en-US" dirty="0"/>
              <a:t>)</a:t>
            </a:r>
            <a:endParaRPr lang="en-US" i="1" dirty="0"/>
          </a:p>
          <a:p>
            <a:pPr>
              <a:buNone/>
            </a:pPr>
            <a:r>
              <a:rPr lang="en-US" dirty="0"/>
              <a:t>   The powers of a transitive relation are subsets of the </a:t>
            </a:r>
            <a:endParaRPr lang="en-US" dirty="0"/>
          </a:p>
          <a:p>
            <a:pPr>
              <a:buNone/>
            </a:pPr>
            <a:r>
              <a:rPr lang="en-US" dirty="0"/>
              <a:t>    relation. This is established by the following theorem:</a:t>
            </a:r>
            <a:endParaRPr lang="en-US" dirty="0"/>
          </a:p>
          <a:p>
            <a:pPr>
              <a:buNone/>
            </a:pPr>
            <a:r>
              <a:rPr lang="en-US" b="1" dirty="0"/>
              <a:t>    Theorem </a:t>
            </a:r>
            <a:r>
              <a:rPr lang="en-US" b="1" dirty="0">
                <a:latin typeface="Cambria Math" panose="02040503050406030204" pitchFamily="18" charset="0"/>
                <a:ea typeface="Cambria Math" panose="02040503050406030204" pitchFamily="18" charset="0"/>
              </a:rPr>
              <a:t>1</a:t>
            </a:r>
            <a:r>
              <a:rPr lang="en-US" b="1" dirty="0"/>
              <a:t>: </a:t>
            </a:r>
            <a:r>
              <a:rPr lang="en-US" dirty="0"/>
              <a:t>The relation </a:t>
            </a:r>
            <a:r>
              <a:rPr lang="en-US" i="1" dirty="0"/>
              <a:t>R</a:t>
            </a:r>
            <a:r>
              <a:rPr lang="en-US" dirty="0"/>
              <a:t> on a set </a:t>
            </a:r>
            <a:r>
              <a:rPr lang="en-US" i="1" dirty="0"/>
              <a:t>A</a:t>
            </a:r>
            <a:r>
              <a:rPr lang="en-US" dirty="0"/>
              <a:t> is transitive </a:t>
            </a:r>
            <a:r>
              <a:rPr lang="en-US" dirty="0" err="1"/>
              <a:t>iff</a:t>
            </a:r>
            <a:r>
              <a:rPr lang="en-US" dirty="0"/>
              <a:t>                 </a:t>
            </a:r>
            <a:r>
              <a:rPr lang="en-US" i="1" dirty="0" err="1"/>
              <a:t>R</a:t>
            </a:r>
            <a:r>
              <a:rPr lang="en-US" i="1" baseline="30000" dirty="0" err="1"/>
              <a:t>n</a:t>
            </a:r>
            <a:r>
              <a:rPr lang="en-US" dirty="0"/>
              <a:t> 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⊆</a:t>
            </a:r>
            <a:r>
              <a:rPr lang="en-US" dirty="0"/>
              <a:t> </a:t>
            </a:r>
            <a:r>
              <a:rPr lang="en-US" i="1" dirty="0"/>
              <a:t>R</a:t>
            </a:r>
            <a:r>
              <a:rPr lang="en-US" dirty="0"/>
              <a:t> for </a:t>
            </a:r>
            <a:r>
              <a:rPr lang="en-US" i="1" dirty="0"/>
              <a:t>n = 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1,2,3 </a:t>
            </a:r>
            <a:r>
              <a:rPr lang="en-US" i="1" dirty="0"/>
              <a:t>….</a:t>
            </a:r>
            <a:endParaRPr lang="en-US" i="1" dirty="0"/>
          </a:p>
          <a:p>
            <a:pPr>
              <a:buNone/>
            </a:pPr>
            <a:r>
              <a:rPr lang="en-US" i="1" dirty="0"/>
              <a:t>   </a:t>
            </a:r>
            <a:r>
              <a:rPr lang="en-US" dirty="0"/>
              <a:t>(</a:t>
            </a:r>
            <a:r>
              <a:rPr lang="en-US" i="1" dirty="0"/>
              <a:t>see the text for a proof via mathematical induction</a:t>
            </a:r>
            <a:r>
              <a:rPr lang="en-US" dirty="0"/>
              <a:t>)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Representing Relations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Section 9.3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Section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Representing Relations using Matrices</a:t>
            </a:r>
            <a:endParaRPr lang="en-US" dirty="0"/>
          </a:p>
          <a:p>
            <a:r>
              <a:rPr lang="en-US" dirty="0"/>
              <a:t>Representing Relations using Digraphs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Representing Relations Using Matrices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A relation between finite sets can be represented using a zero-one matrix. </a:t>
            </a:r>
            <a:endParaRPr lang="en-US" dirty="0"/>
          </a:p>
          <a:p>
            <a:r>
              <a:rPr lang="en-US" dirty="0"/>
              <a:t>Suppose </a:t>
            </a:r>
            <a:r>
              <a:rPr lang="en-US" i="1" dirty="0"/>
              <a:t>R</a:t>
            </a:r>
            <a:r>
              <a:rPr lang="en-US" dirty="0"/>
              <a:t> is a relation from </a:t>
            </a:r>
            <a:r>
              <a:rPr lang="en-US" i="1" dirty="0"/>
              <a:t>A</a:t>
            </a:r>
            <a:r>
              <a:rPr lang="en-US" dirty="0"/>
              <a:t> = {</a:t>
            </a:r>
            <a:r>
              <a:rPr lang="en-US" i="1" dirty="0"/>
              <a:t>a</a:t>
            </a:r>
            <a:r>
              <a:rPr lang="en-US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1</a:t>
            </a:r>
            <a:r>
              <a:rPr lang="en-US" dirty="0"/>
              <a:t>, </a:t>
            </a:r>
            <a:r>
              <a:rPr lang="en-US" i="1" dirty="0"/>
              <a:t>a</a:t>
            </a:r>
            <a:r>
              <a:rPr lang="en-US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2</a:t>
            </a:r>
            <a:r>
              <a:rPr lang="en-US" dirty="0"/>
              <a:t>, …, </a:t>
            </a:r>
            <a:r>
              <a:rPr lang="en-US" i="1" dirty="0"/>
              <a:t>a</a:t>
            </a:r>
            <a:r>
              <a:rPr lang="en-US" i="1" baseline="-25000" dirty="0"/>
              <a:t>m</a:t>
            </a:r>
            <a:r>
              <a:rPr lang="en-US" dirty="0"/>
              <a:t>} to                         </a:t>
            </a:r>
            <a:r>
              <a:rPr lang="en-US" i="1" dirty="0"/>
              <a:t>B</a:t>
            </a:r>
            <a:r>
              <a:rPr lang="en-US" dirty="0"/>
              <a:t> = {</a:t>
            </a:r>
            <a:r>
              <a:rPr lang="en-US" i="1" dirty="0"/>
              <a:t>b</a:t>
            </a:r>
            <a:r>
              <a:rPr lang="en-US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1</a:t>
            </a:r>
            <a:r>
              <a:rPr lang="en-US" dirty="0"/>
              <a:t>, </a:t>
            </a:r>
            <a:r>
              <a:rPr lang="en-US" i="1" dirty="0"/>
              <a:t>b</a:t>
            </a:r>
            <a:r>
              <a:rPr lang="en-US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2</a:t>
            </a:r>
            <a:r>
              <a:rPr lang="en-US" dirty="0"/>
              <a:t>, …, </a:t>
            </a:r>
            <a:r>
              <a:rPr lang="en-US" i="1" dirty="0" err="1"/>
              <a:t>b</a:t>
            </a:r>
            <a:r>
              <a:rPr lang="en-US" i="1" baseline="-25000" dirty="0" err="1"/>
              <a:t>n</a:t>
            </a:r>
            <a:r>
              <a:rPr lang="en-US" dirty="0"/>
              <a:t>}.</a:t>
            </a:r>
            <a:endParaRPr lang="en-US" dirty="0"/>
          </a:p>
          <a:p>
            <a:pPr lvl="1"/>
            <a:r>
              <a:rPr lang="en-US" dirty="0"/>
              <a:t>The elements of the two sets can be listed in any particular arbitrary order. When </a:t>
            </a:r>
            <a:r>
              <a:rPr lang="en-US" i="1" dirty="0"/>
              <a:t>A</a:t>
            </a:r>
            <a:r>
              <a:rPr lang="en-US" dirty="0"/>
              <a:t> = </a:t>
            </a:r>
            <a:r>
              <a:rPr lang="en-US" i="1" dirty="0"/>
              <a:t>B</a:t>
            </a:r>
            <a:r>
              <a:rPr lang="en-US" dirty="0"/>
              <a:t>, we use the same ordering. </a:t>
            </a:r>
            <a:endParaRPr lang="en-US" dirty="0"/>
          </a:p>
          <a:p>
            <a:r>
              <a:rPr lang="en-US" dirty="0"/>
              <a:t>The relation </a:t>
            </a:r>
            <a:r>
              <a:rPr lang="en-US" i="1" dirty="0"/>
              <a:t>R</a:t>
            </a:r>
            <a:r>
              <a:rPr lang="en-US" dirty="0"/>
              <a:t> is represented by the matrix                                         </a:t>
            </a:r>
            <a:r>
              <a:rPr lang="en-US" i="1" dirty="0"/>
              <a:t>M</a:t>
            </a:r>
            <a:r>
              <a:rPr lang="en-US" i="1" baseline="-25000" dirty="0"/>
              <a:t>R</a:t>
            </a:r>
            <a:r>
              <a:rPr lang="en-US" dirty="0"/>
              <a:t> = [</a:t>
            </a:r>
            <a:r>
              <a:rPr lang="en-US" i="1" dirty="0" err="1"/>
              <a:t>m</a:t>
            </a:r>
            <a:r>
              <a:rPr lang="en-US" i="1" baseline="-25000" dirty="0" err="1"/>
              <a:t>ij</a:t>
            </a:r>
            <a:r>
              <a:rPr lang="en-US" dirty="0"/>
              <a:t>], where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pPr>
              <a:buNone/>
            </a:pPr>
            <a:endParaRPr lang="en-US" dirty="0"/>
          </a:p>
          <a:p>
            <a:r>
              <a:rPr lang="en-US" dirty="0"/>
              <a:t>The matrix representing </a:t>
            </a:r>
            <a:r>
              <a:rPr lang="en-US" i="1" dirty="0"/>
              <a:t>R</a:t>
            </a:r>
            <a:r>
              <a:rPr lang="en-US" dirty="0"/>
              <a:t> has a 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1</a:t>
            </a:r>
            <a:r>
              <a:rPr lang="en-US" dirty="0"/>
              <a:t> as its (</a:t>
            </a:r>
            <a:r>
              <a:rPr lang="en-US" i="1" dirty="0" err="1"/>
              <a:t>i</a:t>
            </a:r>
            <a:r>
              <a:rPr lang="en-US" dirty="0" err="1"/>
              <a:t>,</a:t>
            </a:r>
            <a:r>
              <a:rPr lang="en-US" i="1" dirty="0" err="1"/>
              <a:t>j</a:t>
            </a:r>
            <a:r>
              <a:rPr lang="en-US" dirty="0"/>
              <a:t>) entry when </a:t>
            </a:r>
            <a:r>
              <a:rPr lang="en-US" i="1" dirty="0" err="1"/>
              <a:t>a</a:t>
            </a:r>
            <a:r>
              <a:rPr lang="en-US" i="1" baseline="-25000" dirty="0" err="1"/>
              <a:t>i</a:t>
            </a:r>
            <a:r>
              <a:rPr lang="en-US" dirty="0"/>
              <a:t> is related to </a:t>
            </a:r>
            <a:r>
              <a:rPr lang="en-US" i="1" dirty="0" err="1"/>
              <a:t>b</a:t>
            </a:r>
            <a:r>
              <a:rPr lang="en-US" i="1" baseline="-25000" dirty="0" err="1"/>
              <a:t>j</a:t>
            </a:r>
            <a:r>
              <a:rPr lang="en-US" i="1" dirty="0"/>
              <a:t> </a:t>
            </a:r>
            <a:r>
              <a:rPr lang="en-US" dirty="0"/>
              <a:t>and a 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0</a:t>
            </a:r>
            <a:r>
              <a:rPr lang="en-US" dirty="0"/>
              <a:t> if  </a:t>
            </a:r>
            <a:r>
              <a:rPr lang="en-US" i="1" dirty="0" err="1"/>
              <a:t>a</a:t>
            </a:r>
            <a:r>
              <a:rPr lang="en-US" i="1" baseline="-25000" dirty="0" err="1"/>
              <a:t>i</a:t>
            </a:r>
            <a:r>
              <a:rPr lang="en-US" dirty="0"/>
              <a:t> is not related to </a:t>
            </a:r>
            <a:r>
              <a:rPr lang="en-US" i="1" dirty="0" err="1"/>
              <a:t>b</a:t>
            </a:r>
            <a:r>
              <a:rPr lang="en-US" i="1" baseline="-25000" dirty="0" err="1"/>
              <a:t>j</a:t>
            </a:r>
            <a:r>
              <a:rPr lang="en-US" dirty="0"/>
              <a:t>. </a:t>
            </a:r>
            <a:endParaRPr lang="en-US" dirty="0"/>
          </a:p>
        </p:txBody>
      </p:sp>
      <p:pic>
        <p:nvPicPr>
          <p:cNvPr id="5" name="Picture 4" descr="addin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 cstate="print"/>
          <a:stretch>
            <a:fillRect/>
          </a:stretch>
        </p:blipFill>
        <p:spPr>
          <a:xfrm>
            <a:off x="2971800" y="4572000"/>
            <a:ext cx="2760345" cy="6096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Chapter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Relations and Their Properties</a:t>
            </a:r>
            <a:endParaRPr lang="en-US" dirty="0"/>
          </a:p>
          <a:p>
            <a:r>
              <a:rPr lang="en-US" i="1" dirty="0"/>
              <a:t>n</a:t>
            </a:r>
            <a:r>
              <a:rPr lang="en-US" dirty="0"/>
              <a:t>-</a:t>
            </a:r>
            <a:r>
              <a:rPr lang="en-US" dirty="0" err="1"/>
              <a:t>ary</a:t>
            </a:r>
            <a:r>
              <a:rPr lang="en-US" dirty="0"/>
              <a:t> Relations and Their Applications (</a:t>
            </a:r>
            <a:r>
              <a:rPr lang="en-US" i="1" dirty="0"/>
              <a:t>not currently included in overheads</a:t>
            </a:r>
            <a:r>
              <a:rPr lang="en-US" dirty="0"/>
              <a:t>)</a:t>
            </a:r>
            <a:endParaRPr lang="en-US" dirty="0"/>
          </a:p>
          <a:p>
            <a:r>
              <a:rPr lang="en-US" dirty="0"/>
              <a:t>Representing Relations</a:t>
            </a:r>
            <a:endParaRPr lang="en-US" dirty="0"/>
          </a:p>
          <a:p>
            <a:r>
              <a:rPr lang="en-US" dirty="0"/>
              <a:t>Closures of Relations (</a:t>
            </a:r>
            <a:r>
              <a:rPr lang="en-US" i="1" dirty="0"/>
              <a:t>not currently included in  overheads</a:t>
            </a:r>
            <a:r>
              <a:rPr lang="en-US" dirty="0"/>
              <a:t>)</a:t>
            </a:r>
            <a:endParaRPr lang="en-US" dirty="0"/>
          </a:p>
          <a:p>
            <a:r>
              <a:rPr lang="en-US" dirty="0"/>
              <a:t>Equivalence Relations</a:t>
            </a:r>
            <a:endParaRPr lang="en-US" dirty="0"/>
          </a:p>
          <a:p>
            <a:r>
              <a:rPr lang="en-US" dirty="0"/>
              <a:t>Partial Orderings</a:t>
            </a:r>
            <a:endParaRPr lang="en-US" dirty="0"/>
          </a:p>
          <a:p>
            <a:pPr lvl="1">
              <a:buNone/>
            </a:pPr>
            <a:endParaRPr lang="en-US" dirty="0"/>
          </a:p>
          <a:p>
            <a:endParaRPr lang="en-US" dirty="0"/>
          </a:p>
          <a:p>
            <a:pPr lvl="1">
              <a:buNone/>
            </a:pP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Examples of Representing Relations Using Matrices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/>
              <a:t>   Example </a:t>
            </a:r>
            <a:r>
              <a:rPr lang="en-US" b="1" dirty="0">
                <a:latin typeface="Cambria Math" panose="02040503050406030204" pitchFamily="18" charset="0"/>
                <a:ea typeface="Cambria Math" panose="02040503050406030204" pitchFamily="18" charset="0"/>
              </a:rPr>
              <a:t>1</a:t>
            </a:r>
            <a:r>
              <a:rPr lang="en-US" dirty="0"/>
              <a:t>: Suppose that </a:t>
            </a:r>
            <a:r>
              <a:rPr lang="en-US" i="1" dirty="0"/>
              <a:t>A</a:t>
            </a:r>
            <a:r>
              <a:rPr lang="en-US" dirty="0"/>
              <a:t> = {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1,2,3</a:t>
            </a:r>
            <a:r>
              <a:rPr lang="en-US" dirty="0"/>
              <a:t>} and </a:t>
            </a:r>
            <a:r>
              <a:rPr lang="en-US" i="1" dirty="0"/>
              <a:t>B</a:t>
            </a:r>
            <a:r>
              <a:rPr lang="en-US" dirty="0"/>
              <a:t> = {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1,2</a:t>
            </a:r>
            <a:r>
              <a:rPr lang="en-US" dirty="0"/>
              <a:t>}. Let  </a:t>
            </a:r>
            <a:r>
              <a:rPr lang="en-US" i="1" dirty="0"/>
              <a:t>R</a:t>
            </a:r>
            <a:r>
              <a:rPr lang="en-US" dirty="0"/>
              <a:t> be  the relation from </a:t>
            </a:r>
            <a:r>
              <a:rPr lang="en-US" i="1" dirty="0"/>
              <a:t>A</a:t>
            </a:r>
            <a:r>
              <a:rPr lang="en-US" dirty="0"/>
              <a:t> to </a:t>
            </a:r>
            <a:r>
              <a:rPr lang="en-US" i="1" dirty="0"/>
              <a:t>B</a:t>
            </a:r>
            <a:r>
              <a:rPr lang="en-US" dirty="0"/>
              <a:t> containing (</a:t>
            </a:r>
            <a:r>
              <a:rPr lang="en-US" i="1" dirty="0" err="1"/>
              <a:t>a</a:t>
            </a:r>
            <a:r>
              <a:rPr lang="en-US" dirty="0" err="1"/>
              <a:t>,</a:t>
            </a:r>
            <a:r>
              <a:rPr lang="en-US" i="1" dirty="0" err="1"/>
              <a:t>b</a:t>
            </a:r>
            <a:r>
              <a:rPr lang="en-US" dirty="0"/>
              <a:t>) if </a:t>
            </a:r>
            <a:r>
              <a:rPr lang="en-US" i="1" dirty="0"/>
              <a:t>a</a:t>
            </a:r>
            <a:r>
              <a:rPr lang="en-US" dirty="0"/>
              <a:t> 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∈</a:t>
            </a:r>
            <a:r>
              <a:rPr lang="en-US" dirty="0"/>
              <a:t> </a:t>
            </a:r>
            <a:r>
              <a:rPr lang="en-US" i="1" dirty="0"/>
              <a:t>A</a:t>
            </a:r>
            <a:r>
              <a:rPr lang="en-US" dirty="0"/>
              <a:t>,    </a:t>
            </a:r>
            <a:r>
              <a:rPr lang="en-US" i="1" dirty="0"/>
              <a:t>b</a:t>
            </a:r>
            <a:r>
              <a:rPr lang="en-US" dirty="0"/>
              <a:t> 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∈</a:t>
            </a:r>
            <a:r>
              <a:rPr lang="en-US" dirty="0"/>
              <a:t>  </a:t>
            </a:r>
            <a:r>
              <a:rPr lang="en-US" i="1" dirty="0"/>
              <a:t>B</a:t>
            </a:r>
            <a:r>
              <a:rPr lang="en-US" dirty="0"/>
              <a:t>, and </a:t>
            </a:r>
            <a:r>
              <a:rPr lang="en-US" i="1" dirty="0"/>
              <a:t>a</a:t>
            </a:r>
            <a:r>
              <a:rPr lang="en-US" dirty="0"/>
              <a:t> &gt; </a:t>
            </a:r>
            <a:r>
              <a:rPr lang="en-US" i="1" dirty="0"/>
              <a:t>b</a:t>
            </a:r>
            <a:r>
              <a:rPr lang="en-US" dirty="0"/>
              <a:t>. What is the matrix representing </a:t>
            </a:r>
            <a:r>
              <a:rPr lang="en-US" i="1" dirty="0"/>
              <a:t>R </a:t>
            </a:r>
            <a:r>
              <a:rPr lang="en-US" dirty="0"/>
              <a:t> (assuming the ordering of elements is the same as the increasing numerical order)?</a:t>
            </a:r>
            <a:endParaRPr lang="en-US" dirty="0"/>
          </a:p>
          <a:p>
            <a:pPr>
              <a:buNone/>
            </a:pPr>
            <a:r>
              <a:rPr lang="en-US" b="1" dirty="0"/>
              <a:t>   Solution: </a:t>
            </a:r>
            <a:r>
              <a:rPr lang="en-US" dirty="0"/>
              <a:t>Because </a:t>
            </a:r>
            <a:r>
              <a:rPr lang="en-US" i="1" dirty="0"/>
              <a:t>R</a:t>
            </a:r>
            <a:r>
              <a:rPr lang="en-US" dirty="0"/>
              <a:t> = {(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2,1</a:t>
            </a:r>
            <a:r>
              <a:rPr lang="en-US" dirty="0"/>
              <a:t>), (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3,1</a:t>
            </a:r>
            <a:r>
              <a:rPr lang="en-US" dirty="0"/>
              <a:t>),(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3,2</a:t>
            </a:r>
            <a:r>
              <a:rPr lang="en-US" dirty="0"/>
              <a:t>)}, the matrix is</a:t>
            </a:r>
            <a:endParaRPr lang="en-US" dirty="0"/>
          </a:p>
        </p:txBody>
      </p:sp>
      <p:pic>
        <p:nvPicPr>
          <p:cNvPr id="7" name="Picture 6" descr="addin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 cstate="print"/>
          <a:stretch>
            <a:fillRect/>
          </a:stretch>
        </p:blipFill>
        <p:spPr>
          <a:xfrm>
            <a:off x="3505200" y="4648201"/>
            <a:ext cx="1927860" cy="912495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Examples of Representing Relations Using Matrices (</a:t>
            </a:r>
            <a:r>
              <a:rPr lang="en-US" i="1" dirty="0"/>
              <a:t>cont.</a:t>
            </a:r>
            <a:r>
              <a:rPr lang="en-US" dirty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/>
              <a:t>   Example </a:t>
            </a:r>
            <a:r>
              <a:rPr lang="en-US" b="1" dirty="0">
                <a:latin typeface="Cambria Math" panose="02040503050406030204" pitchFamily="18" charset="0"/>
                <a:ea typeface="Cambria Math" panose="02040503050406030204" pitchFamily="18" charset="0"/>
              </a:rPr>
              <a:t>2</a:t>
            </a:r>
            <a:r>
              <a:rPr lang="en-US" dirty="0"/>
              <a:t>: Let </a:t>
            </a:r>
            <a:r>
              <a:rPr lang="en-US" i="1" dirty="0"/>
              <a:t>A</a:t>
            </a:r>
            <a:r>
              <a:rPr lang="en-US" dirty="0"/>
              <a:t> = {</a:t>
            </a:r>
            <a:r>
              <a:rPr lang="en-US" i="1" dirty="0"/>
              <a:t>a</a:t>
            </a:r>
            <a:r>
              <a:rPr lang="en-US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1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,</a:t>
            </a:r>
            <a:r>
              <a:rPr lang="en-US" i="1" dirty="0">
                <a:ea typeface="Cambria Math" panose="02040503050406030204" pitchFamily="18" charset="0"/>
              </a:rPr>
              <a:t>a</a:t>
            </a:r>
            <a:r>
              <a:rPr lang="en-US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2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, </a:t>
            </a:r>
            <a:r>
              <a:rPr lang="en-US" i="1" dirty="0">
                <a:ea typeface="Cambria Math" panose="02040503050406030204" pitchFamily="18" charset="0"/>
              </a:rPr>
              <a:t>a</a:t>
            </a:r>
            <a:r>
              <a:rPr lang="en-US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3</a:t>
            </a:r>
            <a:r>
              <a:rPr lang="en-US" dirty="0"/>
              <a:t>} and </a:t>
            </a:r>
            <a:r>
              <a:rPr lang="en-US" i="1" dirty="0"/>
              <a:t>B</a:t>
            </a:r>
            <a:r>
              <a:rPr lang="en-US" dirty="0"/>
              <a:t> = {</a:t>
            </a:r>
            <a:r>
              <a:rPr lang="en-US" i="1" dirty="0"/>
              <a:t>b</a:t>
            </a:r>
            <a:r>
              <a:rPr lang="en-US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1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,</a:t>
            </a:r>
            <a:r>
              <a:rPr lang="en-US" i="1" dirty="0">
                <a:ea typeface="Cambria Math" panose="02040503050406030204" pitchFamily="18" charset="0"/>
              </a:rPr>
              <a:t>b</a:t>
            </a:r>
            <a:r>
              <a:rPr lang="en-US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2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, </a:t>
            </a:r>
            <a:r>
              <a:rPr lang="en-US" i="1" dirty="0">
                <a:ea typeface="Cambria Math" panose="02040503050406030204" pitchFamily="18" charset="0"/>
              </a:rPr>
              <a:t>b</a:t>
            </a:r>
            <a:r>
              <a:rPr lang="en-US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3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,</a:t>
            </a:r>
            <a:r>
              <a:rPr lang="en-US" i="1" dirty="0">
                <a:ea typeface="Cambria Math" panose="02040503050406030204" pitchFamily="18" charset="0"/>
              </a:rPr>
              <a:t>b</a:t>
            </a:r>
            <a:r>
              <a:rPr lang="en-US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4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, </a:t>
            </a:r>
            <a:r>
              <a:rPr lang="en-US" i="1" dirty="0">
                <a:ea typeface="Cambria Math" panose="02040503050406030204" pitchFamily="18" charset="0"/>
              </a:rPr>
              <a:t>b</a:t>
            </a:r>
            <a:r>
              <a:rPr lang="en-US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5</a:t>
            </a:r>
            <a:r>
              <a:rPr lang="en-US" dirty="0"/>
              <a:t>}. Which ordered pairs are in the relation </a:t>
            </a:r>
            <a:r>
              <a:rPr lang="en-US" i="1" dirty="0"/>
              <a:t>R</a:t>
            </a:r>
            <a:r>
              <a:rPr lang="en-US" dirty="0"/>
              <a:t> represented by the matrix</a:t>
            </a: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b="1" dirty="0"/>
              <a:t>    Solution: </a:t>
            </a:r>
            <a:r>
              <a:rPr lang="en-US" dirty="0"/>
              <a:t>Because </a:t>
            </a:r>
            <a:r>
              <a:rPr lang="en-US" i="1" dirty="0"/>
              <a:t>R</a:t>
            </a:r>
            <a:r>
              <a:rPr lang="en-US" dirty="0"/>
              <a:t>  consists of those ordered pairs (</a:t>
            </a:r>
            <a:r>
              <a:rPr lang="en-US" i="1" dirty="0" err="1"/>
              <a:t>a</a:t>
            </a:r>
            <a:r>
              <a:rPr lang="en-US" i="1" baseline="-25000" dirty="0" err="1"/>
              <a:t>i</a:t>
            </a:r>
            <a:r>
              <a:rPr lang="en-US" dirty="0" err="1"/>
              <a:t>,</a:t>
            </a:r>
            <a:r>
              <a:rPr lang="en-US" i="1" dirty="0" err="1"/>
              <a:t>b</a:t>
            </a:r>
            <a:r>
              <a:rPr lang="en-US" i="1" baseline="-25000" dirty="0" err="1"/>
              <a:t>j</a:t>
            </a:r>
            <a:r>
              <a:rPr lang="en-US" dirty="0"/>
              <a:t>) with </a:t>
            </a:r>
            <a:r>
              <a:rPr lang="en-US" i="1" dirty="0" err="1"/>
              <a:t>m</a:t>
            </a:r>
            <a:r>
              <a:rPr lang="en-US" i="1" baseline="-25000" dirty="0" err="1"/>
              <a:t>ij</a:t>
            </a:r>
            <a:r>
              <a:rPr lang="en-US" dirty="0"/>
              <a:t> = 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1</a:t>
            </a:r>
            <a:r>
              <a:rPr lang="en-US" dirty="0"/>
              <a:t>, it follows that:</a:t>
            </a: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sz="2000" i="1" dirty="0"/>
              <a:t>          R </a:t>
            </a:r>
            <a:r>
              <a:rPr lang="en-US" sz="2000" dirty="0"/>
              <a:t>= {(</a:t>
            </a:r>
            <a:r>
              <a:rPr lang="en-US" sz="2000" i="1" dirty="0"/>
              <a:t>a</a:t>
            </a:r>
            <a:r>
              <a:rPr lang="en-US" sz="2000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1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,</a:t>
            </a:r>
            <a:r>
              <a:rPr lang="en-US" sz="2000" i="1" dirty="0">
                <a:ea typeface="Cambria Math" panose="02040503050406030204" pitchFamily="18" charset="0"/>
              </a:rPr>
              <a:t> b</a:t>
            </a:r>
            <a:r>
              <a:rPr lang="en-US" sz="2000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2</a:t>
            </a:r>
            <a:r>
              <a:rPr lang="en-US" sz="2000" dirty="0"/>
              <a:t>), (</a:t>
            </a:r>
            <a:r>
              <a:rPr lang="en-US" sz="2000" i="1" dirty="0">
                <a:ea typeface="Cambria Math" panose="02040503050406030204" pitchFamily="18" charset="0"/>
              </a:rPr>
              <a:t>a</a:t>
            </a:r>
            <a:r>
              <a:rPr lang="en-US" sz="2000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2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,</a:t>
            </a:r>
            <a:r>
              <a:rPr lang="en-US" sz="2000" i="1" dirty="0"/>
              <a:t> b</a:t>
            </a:r>
            <a:r>
              <a:rPr lang="en-US" sz="2000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1</a:t>
            </a:r>
            <a:r>
              <a:rPr lang="en-US" sz="2000" dirty="0"/>
              <a:t>),(</a:t>
            </a:r>
            <a:r>
              <a:rPr lang="en-US" sz="2000" i="1" dirty="0">
                <a:ea typeface="Cambria Math" panose="02040503050406030204" pitchFamily="18" charset="0"/>
              </a:rPr>
              <a:t>a</a:t>
            </a:r>
            <a:r>
              <a:rPr lang="en-US" sz="2000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2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,</a:t>
            </a:r>
            <a:r>
              <a:rPr lang="en-US" sz="2000" i="1" dirty="0">
                <a:ea typeface="Cambria Math" panose="02040503050406030204" pitchFamily="18" charset="0"/>
              </a:rPr>
              <a:t> b</a:t>
            </a:r>
            <a:r>
              <a:rPr lang="en-US" sz="2000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3</a:t>
            </a:r>
            <a:r>
              <a:rPr lang="en-US" sz="2000" dirty="0"/>
              <a:t>), (</a:t>
            </a:r>
            <a:r>
              <a:rPr lang="en-US" sz="2000" i="1" dirty="0">
                <a:ea typeface="Cambria Math" panose="02040503050406030204" pitchFamily="18" charset="0"/>
              </a:rPr>
              <a:t>a</a:t>
            </a:r>
            <a:r>
              <a:rPr lang="en-US" sz="2000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2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,</a:t>
            </a:r>
            <a:r>
              <a:rPr lang="en-US" sz="2000" i="1" dirty="0"/>
              <a:t> b</a:t>
            </a:r>
            <a:r>
              <a:rPr lang="en-US" sz="2000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4</a:t>
            </a:r>
            <a:r>
              <a:rPr lang="en-US" sz="2000" dirty="0"/>
              <a:t>),(</a:t>
            </a:r>
            <a:r>
              <a:rPr lang="en-US" sz="2000" i="1" dirty="0">
                <a:ea typeface="Cambria Math" panose="02040503050406030204" pitchFamily="18" charset="0"/>
              </a:rPr>
              <a:t>a</a:t>
            </a:r>
            <a:r>
              <a:rPr lang="en-US" sz="2000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3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,</a:t>
            </a:r>
            <a:r>
              <a:rPr lang="en-US" sz="2000" i="1" dirty="0">
                <a:ea typeface="Cambria Math" panose="02040503050406030204" pitchFamily="18" charset="0"/>
              </a:rPr>
              <a:t> b</a:t>
            </a:r>
            <a:r>
              <a:rPr lang="en-US" sz="2000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1</a:t>
            </a:r>
            <a:r>
              <a:rPr lang="en-US" sz="2000" dirty="0"/>
              <a:t>), {(</a:t>
            </a:r>
            <a:r>
              <a:rPr lang="en-US" sz="2000" i="1" dirty="0"/>
              <a:t>a</a:t>
            </a:r>
            <a:r>
              <a:rPr lang="en-US" sz="2000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3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,</a:t>
            </a:r>
            <a:r>
              <a:rPr lang="en-US" sz="2000" i="1" dirty="0">
                <a:ea typeface="Cambria Math" panose="02040503050406030204" pitchFamily="18" charset="0"/>
              </a:rPr>
              <a:t> b</a:t>
            </a:r>
            <a:r>
              <a:rPr lang="en-US" sz="2000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3</a:t>
            </a:r>
            <a:r>
              <a:rPr lang="en-US" sz="2000" dirty="0"/>
              <a:t>), (</a:t>
            </a:r>
            <a:r>
              <a:rPr lang="en-US" sz="2000" i="1" dirty="0">
                <a:ea typeface="Cambria Math" panose="02040503050406030204" pitchFamily="18" charset="0"/>
              </a:rPr>
              <a:t>a</a:t>
            </a:r>
            <a:r>
              <a:rPr lang="en-US" sz="2000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3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,</a:t>
            </a:r>
            <a:r>
              <a:rPr lang="en-US" sz="2000" i="1" dirty="0"/>
              <a:t> b</a:t>
            </a:r>
            <a:r>
              <a:rPr lang="en-US" sz="2000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5</a:t>
            </a:r>
            <a:r>
              <a:rPr lang="en-US" sz="2000" dirty="0"/>
              <a:t>)}. </a:t>
            </a:r>
            <a:endParaRPr lang="en-US" sz="2000" dirty="0"/>
          </a:p>
        </p:txBody>
      </p:sp>
      <p:pic>
        <p:nvPicPr>
          <p:cNvPr id="6" name="Picture 5" descr="addin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 cstate="print"/>
          <a:stretch>
            <a:fillRect/>
          </a:stretch>
        </p:blipFill>
        <p:spPr>
          <a:xfrm>
            <a:off x="3505200" y="3124200"/>
            <a:ext cx="3082290" cy="912495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Matrices of Relations on Sets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</a:t>
            </a:r>
            <a:r>
              <a:rPr lang="en-US" i="1" dirty="0"/>
              <a:t>R</a:t>
            </a:r>
            <a:r>
              <a:rPr lang="en-US" dirty="0"/>
              <a:t> is a reflexive relation, all the elements on the main diagonal of </a:t>
            </a:r>
            <a:r>
              <a:rPr lang="en-US" i="1" dirty="0"/>
              <a:t>M</a:t>
            </a:r>
            <a:r>
              <a:rPr lang="en-US" i="1" baseline="-25000" dirty="0"/>
              <a:t>R</a:t>
            </a:r>
            <a:r>
              <a:rPr lang="en-US" dirty="0"/>
              <a:t> are equal to 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1</a:t>
            </a:r>
            <a:r>
              <a:rPr lang="en-US" dirty="0"/>
              <a:t>.</a:t>
            </a:r>
            <a:endParaRPr lang="en-US" dirty="0"/>
          </a:p>
          <a:p>
            <a:endParaRPr lang="en-US" dirty="0"/>
          </a:p>
          <a:p>
            <a:pPr>
              <a:buNone/>
            </a:pPr>
            <a:endParaRPr lang="en-US" dirty="0"/>
          </a:p>
          <a:p>
            <a:r>
              <a:rPr lang="en-US" dirty="0"/>
              <a:t> </a:t>
            </a:r>
            <a:r>
              <a:rPr lang="en-US" i="1" dirty="0"/>
              <a:t>R</a:t>
            </a:r>
            <a:r>
              <a:rPr lang="en-US" dirty="0"/>
              <a:t> is a symmetric relation, if and only if </a:t>
            </a:r>
            <a:r>
              <a:rPr lang="en-US" i="1" dirty="0" err="1"/>
              <a:t>m</a:t>
            </a:r>
            <a:r>
              <a:rPr lang="en-US" i="1" baseline="-25000" dirty="0" err="1"/>
              <a:t>ij</a:t>
            </a:r>
            <a:r>
              <a:rPr lang="en-US" dirty="0"/>
              <a:t> = 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1 </a:t>
            </a:r>
            <a:r>
              <a:rPr lang="en-US" dirty="0"/>
              <a:t>whenever </a:t>
            </a:r>
            <a:r>
              <a:rPr lang="en-US" i="1" dirty="0" err="1"/>
              <a:t>m</a:t>
            </a:r>
            <a:r>
              <a:rPr lang="en-US" i="1" baseline="-25000" dirty="0" err="1"/>
              <a:t>ji</a:t>
            </a:r>
            <a:r>
              <a:rPr lang="en-US" dirty="0"/>
              <a:t> = 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1</a:t>
            </a:r>
            <a:r>
              <a:rPr lang="en-US" dirty="0"/>
              <a:t>. </a:t>
            </a:r>
            <a:r>
              <a:rPr lang="en-US" i="1" dirty="0"/>
              <a:t>R</a:t>
            </a:r>
            <a:r>
              <a:rPr lang="en-US" dirty="0"/>
              <a:t> is an </a:t>
            </a:r>
            <a:r>
              <a:rPr lang="en-US" dirty="0" err="1"/>
              <a:t>antisymmetric</a:t>
            </a:r>
            <a:r>
              <a:rPr lang="en-US" dirty="0"/>
              <a:t> relation, if and only if </a:t>
            </a:r>
            <a:r>
              <a:rPr lang="en-US" i="1" dirty="0" err="1"/>
              <a:t>m</a:t>
            </a:r>
            <a:r>
              <a:rPr lang="en-US" i="1" baseline="-25000" dirty="0" err="1"/>
              <a:t>ij</a:t>
            </a:r>
            <a:r>
              <a:rPr lang="en-US" dirty="0"/>
              <a:t> = 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0  or </a:t>
            </a:r>
            <a:r>
              <a:rPr lang="en-US" i="1" dirty="0" err="1"/>
              <a:t>m</a:t>
            </a:r>
            <a:r>
              <a:rPr lang="en-US" i="1" baseline="-25000" dirty="0" err="1"/>
              <a:t>ji</a:t>
            </a:r>
            <a:r>
              <a:rPr lang="en-US" dirty="0"/>
              <a:t> = 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0 when  </a:t>
            </a:r>
            <a:r>
              <a:rPr lang="en-US" i="1" dirty="0" err="1">
                <a:ea typeface="Cambria Math" panose="02040503050406030204" pitchFamily="18" charset="0"/>
              </a:rPr>
              <a:t>i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≠</a:t>
            </a:r>
            <a:r>
              <a:rPr lang="en-US" i="1" dirty="0">
                <a:ea typeface="Cambria Math" panose="02040503050406030204" pitchFamily="18" charset="0"/>
              </a:rPr>
              <a:t> j</a:t>
            </a:r>
            <a:r>
              <a:rPr lang="en-US" dirty="0"/>
              <a:t>. </a:t>
            </a:r>
            <a:endParaRPr lang="en-US" dirty="0"/>
          </a:p>
          <a:p>
            <a:endParaRPr lang="en-US" dirty="0"/>
          </a:p>
        </p:txBody>
      </p:sp>
      <p:pic>
        <p:nvPicPr>
          <p:cNvPr id="4" name="Content Placeholder 3" descr="0803.jpg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6172200" y="2667000"/>
            <a:ext cx="819150" cy="832104"/>
          </a:xfrm>
          <a:prstGeom prst="rect">
            <a:avLst/>
          </a:prstGeom>
        </p:spPr>
      </p:pic>
      <p:pic>
        <p:nvPicPr>
          <p:cNvPr id="5" name="Content Placeholder 5" descr="080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638800" y="5334000"/>
            <a:ext cx="1937004" cy="976122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of a Relation on a Set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Content Placeholder 6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>
                  <a:buNone/>
                </a:pPr>
                <a:r>
                  <a:rPr lang="en-US" b="1" dirty="0"/>
                  <a:t>   Example </a:t>
                </a:r>
                <a:r>
                  <a:rPr lang="en-US" b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3</a:t>
                </a:r>
                <a:r>
                  <a:rPr lang="en-US" dirty="0"/>
                  <a:t>: Suppose that the relation </a:t>
                </a:r>
                <a:r>
                  <a:rPr lang="en-US" i="1" dirty="0"/>
                  <a:t>R</a:t>
                </a:r>
                <a:r>
                  <a:rPr lang="en-US" dirty="0"/>
                  <a:t> on a set is represented by the matrix</a:t>
                </a:r>
                <a:endParaRPr lang="en-US" dirty="0"/>
              </a:p>
              <a:p>
                <a:pPr>
                  <a:buNone/>
                </a:pPr>
                <a:endParaRPr lang="en-US" dirty="0"/>
              </a:p>
              <a:p>
                <a:pPr>
                  <a:buNone/>
                </a:pPr>
                <a:endParaRPr lang="en-US" dirty="0"/>
              </a:p>
              <a:p>
                <a:pPr>
                  <a:buNone/>
                </a:pPr>
                <a:r>
                  <a:rPr lang="en-US" dirty="0"/>
                  <a:t>   Is </a:t>
                </a:r>
                <a:r>
                  <a:rPr lang="en-US" i="1" dirty="0"/>
                  <a:t>R</a:t>
                </a:r>
                <a:r>
                  <a:rPr lang="en-US" dirty="0"/>
                  <a:t> reflexive, symmetric, and/or </a:t>
                </a:r>
                <a:r>
                  <a:rPr lang="en-US" dirty="0" err="1"/>
                  <a:t>antisymmetric</a:t>
                </a:r>
                <a:r>
                  <a:rPr lang="en-US" dirty="0"/>
                  <a:t>?</a:t>
                </a:r>
                <a:endParaRPr lang="en-US" dirty="0"/>
              </a:p>
              <a:p>
                <a:pPr>
                  <a:buNone/>
                </a:pPr>
                <a:r>
                  <a:rPr lang="en-US" b="1" dirty="0"/>
                  <a:t>   Solution</a:t>
                </a:r>
                <a:r>
                  <a:rPr lang="en-US" dirty="0"/>
                  <a:t>: Because all the diagonal elements are equal to</a:t>
                </a:r>
                <a:r>
                  <a:rPr lang="en-US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1</a:t>
                </a:r>
                <a:r>
                  <a:rPr lang="en-US" dirty="0"/>
                  <a:t>, </a:t>
                </a:r>
                <a:r>
                  <a:rPr lang="en-US" i="1" dirty="0"/>
                  <a:t>R</a:t>
                </a:r>
                <a:r>
                  <a:rPr lang="en-US" dirty="0"/>
                  <a:t> is reflexive. Because </a:t>
                </a:r>
                <a:r>
                  <a:rPr lang="en-US" i="1" dirty="0"/>
                  <a:t>M</a:t>
                </a:r>
                <a:r>
                  <a:rPr lang="en-US" i="1" baseline="-25000" dirty="0"/>
                  <a:t>R</a:t>
                </a:r>
                <a:r>
                  <a:rPr lang="en-US" dirty="0"/>
                  <a:t> is symmetric, </a:t>
                </a:r>
                <a:r>
                  <a:rPr lang="en-US" i="1" dirty="0"/>
                  <a:t>R</a:t>
                </a:r>
                <a:r>
                  <a:rPr lang="en-US" dirty="0"/>
                  <a:t> is symmetric and not antisymmetric because both </a:t>
                </a:r>
                <a:r>
                  <a:rPr lang="en-US" i="1" dirty="0"/>
                  <a:t>m</a:t>
                </a:r>
                <a:r>
                  <a:rPr lang="en-US" baseline="-25000" dirty="0">
                    <a:latin typeface="Cambria" panose="02040503050406030204" pitchFamily="18" charset="0"/>
                  </a:rPr>
                  <a:t>1,2</a:t>
                </a:r>
                <a:r>
                  <a:rPr lang="en-US" dirty="0"/>
                  <a:t> and </a:t>
                </a:r>
                <a:r>
                  <a:rPr lang="en-US" i="1" dirty="0"/>
                  <a:t>m</a:t>
                </a:r>
                <a:r>
                  <a:rPr lang="en-US" baseline="-250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2,1</a:t>
                </a:r>
                <a:r>
                  <a:rPr lang="en-US" dirty="0"/>
                  <a:t> are </a:t>
                </a:r>
                <a:r>
                  <a:rPr lang="en-US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1 (but</a:t>
                </a:r>
                <a:r>
                  <a:rPr lang="zh-CN" altLang="en-US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zh-CN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  <m:r>
                      <a:rPr lang="en-US" altLang="zh-CN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dirty="0"/>
                  <a:t>). </a:t>
                </a:r>
                <a:endParaRPr lang="en-US" dirty="0"/>
              </a:p>
            </p:txBody>
          </p:sp>
        </mc:Choice>
        <mc:Fallback>
          <p:sp>
            <p:nvSpPr>
              <p:cNvPr id="7" name="Content Placeholder 6"/>
              <p:cNvSpPr>
                <a:spLocks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" name="Picture 9" descr="addin_tmp.pn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 cstate="print"/>
          <a:stretch>
            <a:fillRect/>
          </a:stretch>
        </p:blipFill>
        <p:spPr>
          <a:xfrm>
            <a:off x="4648200" y="2743200"/>
            <a:ext cx="2308860" cy="912495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Representing Relations Using Digraphs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b="1" dirty="0"/>
              <a:t>   Definition</a:t>
            </a:r>
            <a:r>
              <a:rPr lang="en-US" dirty="0"/>
              <a:t>: A </a:t>
            </a:r>
            <a:r>
              <a:rPr lang="en-US" i="1" dirty="0"/>
              <a:t>directed graph</a:t>
            </a:r>
            <a:r>
              <a:rPr lang="en-US" dirty="0"/>
              <a:t>, or </a:t>
            </a:r>
            <a:r>
              <a:rPr lang="en-US" i="1" dirty="0"/>
              <a:t>digraph</a:t>
            </a:r>
            <a:r>
              <a:rPr lang="en-US" dirty="0"/>
              <a:t>, consists of a set </a:t>
            </a:r>
            <a:r>
              <a:rPr lang="en-US" i="1" dirty="0"/>
              <a:t>V</a:t>
            </a:r>
            <a:r>
              <a:rPr lang="en-US" dirty="0"/>
              <a:t> of </a:t>
            </a:r>
            <a:r>
              <a:rPr lang="en-US" i="1" dirty="0"/>
              <a:t>vertices</a:t>
            </a:r>
            <a:r>
              <a:rPr lang="en-US" dirty="0"/>
              <a:t> (or </a:t>
            </a:r>
            <a:r>
              <a:rPr lang="en-US" i="1" dirty="0"/>
              <a:t>nodes</a:t>
            </a:r>
            <a:r>
              <a:rPr lang="en-US" dirty="0"/>
              <a:t>) together with a set </a:t>
            </a:r>
            <a:r>
              <a:rPr lang="en-US" i="1" dirty="0"/>
              <a:t>E</a:t>
            </a:r>
            <a:r>
              <a:rPr lang="en-US" dirty="0"/>
              <a:t> of ordered pairs of elements of </a:t>
            </a:r>
            <a:r>
              <a:rPr lang="en-US" i="1" dirty="0"/>
              <a:t>V</a:t>
            </a:r>
            <a:r>
              <a:rPr lang="en-US" dirty="0"/>
              <a:t> called </a:t>
            </a:r>
            <a:r>
              <a:rPr lang="en-US" i="1" dirty="0"/>
              <a:t>edges</a:t>
            </a:r>
            <a:r>
              <a:rPr lang="en-US" dirty="0"/>
              <a:t> (or </a:t>
            </a:r>
            <a:r>
              <a:rPr lang="en-US" i="1" dirty="0"/>
              <a:t>arcs</a:t>
            </a:r>
            <a:r>
              <a:rPr lang="en-US" dirty="0"/>
              <a:t>). The vertex </a:t>
            </a:r>
            <a:r>
              <a:rPr lang="en-US" i="1" dirty="0"/>
              <a:t>a</a:t>
            </a:r>
            <a:r>
              <a:rPr lang="en-US" dirty="0"/>
              <a:t> is called the </a:t>
            </a:r>
            <a:r>
              <a:rPr lang="en-US" i="1" dirty="0"/>
              <a:t>initial vertex</a:t>
            </a:r>
            <a:r>
              <a:rPr lang="en-US" dirty="0"/>
              <a:t> of the edge (</a:t>
            </a:r>
            <a:r>
              <a:rPr lang="en-US" i="1" dirty="0" err="1"/>
              <a:t>a</a:t>
            </a:r>
            <a:r>
              <a:rPr lang="en-US" dirty="0" err="1"/>
              <a:t>,</a:t>
            </a:r>
            <a:r>
              <a:rPr lang="en-US" i="1" dirty="0" err="1"/>
              <a:t>b</a:t>
            </a:r>
            <a:r>
              <a:rPr lang="en-US" dirty="0"/>
              <a:t>), and the vertex </a:t>
            </a:r>
            <a:r>
              <a:rPr lang="en-US" i="1" dirty="0"/>
              <a:t>b</a:t>
            </a:r>
            <a:r>
              <a:rPr lang="en-US" dirty="0"/>
              <a:t> is called the </a:t>
            </a:r>
            <a:r>
              <a:rPr lang="en-US" i="1" dirty="0"/>
              <a:t>terminal vertex </a:t>
            </a:r>
            <a:r>
              <a:rPr lang="en-US" dirty="0"/>
              <a:t>of this edge.</a:t>
            </a:r>
            <a:endParaRPr lang="en-US" dirty="0"/>
          </a:p>
          <a:p>
            <a:pPr lvl="1"/>
            <a:r>
              <a:rPr lang="en-US" dirty="0"/>
              <a:t>An edge of the form (</a:t>
            </a:r>
            <a:r>
              <a:rPr lang="en-US" i="1" dirty="0" err="1"/>
              <a:t>a</a:t>
            </a:r>
            <a:r>
              <a:rPr lang="en-US" dirty="0" err="1"/>
              <a:t>,</a:t>
            </a:r>
            <a:r>
              <a:rPr lang="en-US" i="1" dirty="0" err="1"/>
              <a:t>a</a:t>
            </a:r>
            <a:r>
              <a:rPr lang="en-US" dirty="0"/>
              <a:t>) is called a </a:t>
            </a:r>
            <a:r>
              <a:rPr lang="en-US" i="1" dirty="0"/>
              <a:t>loop</a:t>
            </a:r>
            <a:r>
              <a:rPr lang="en-US" dirty="0"/>
              <a:t>.  </a:t>
            </a:r>
            <a:endParaRPr lang="en-US" dirty="0"/>
          </a:p>
          <a:p>
            <a:pPr>
              <a:buNone/>
            </a:pPr>
            <a:r>
              <a:rPr lang="en-US" b="1" dirty="0"/>
              <a:t>    </a:t>
            </a:r>
            <a:endParaRPr lang="en-US" b="1" dirty="0"/>
          </a:p>
          <a:p>
            <a:pPr>
              <a:buNone/>
            </a:pPr>
            <a:r>
              <a:rPr lang="en-US" b="1" dirty="0"/>
              <a:t>    Example </a:t>
            </a:r>
            <a:r>
              <a:rPr lang="en-US" b="1" dirty="0">
                <a:latin typeface="Cambria Math" panose="02040503050406030204" pitchFamily="18" charset="0"/>
                <a:ea typeface="Cambria Math" panose="02040503050406030204" pitchFamily="18" charset="0"/>
              </a:rPr>
              <a:t>7</a:t>
            </a:r>
            <a:r>
              <a:rPr lang="en-US" dirty="0"/>
              <a:t>:  A drawing of the directed graph with vertices </a:t>
            </a:r>
            <a:r>
              <a:rPr lang="en-US" i="1" dirty="0"/>
              <a:t>a</a:t>
            </a:r>
            <a:r>
              <a:rPr lang="en-US" dirty="0"/>
              <a:t>, </a:t>
            </a:r>
            <a:r>
              <a:rPr lang="en-US" i="1" dirty="0"/>
              <a:t>b</a:t>
            </a:r>
            <a:r>
              <a:rPr lang="en-US" dirty="0"/>
              <a:t>, </a:t>
            </a:r>
            <a:r>
              <a:rPr lang="en-US" i="1" dirty="0"/>
              <a:t>c</a:t>
            </a:r>
            <a:r>
              <a:rPr lang="en-US" dirty="0"/>
              <a:t>, and </a:t>
            </a:r>
            <a:r>
              <a:rPr lang="en-US" i="1" dirty="0"/>
              <a:t>d</a:t>
            </a:r>
            <a:r>
              <a:rPr lang="en-US" dirty="0"/>
              <a:t>, and edges   (</a:t>
            </a:r>
            <a:r>
              <a:rPr lang="en-US" i="1" dirty="0"/>
              <a:t>a</a:t>
            </a:r>
            <a:r>
              <a:rPr lang="en-US" dirty="0"/>
              <a:t>, </a:t>
            </a:r>
            <a:r>
              <a:rPr lang="en-US" i="1" dirty="0"/>
              <a:t>b</a:t>
            </a:r>
            <a:r>
              <a:rPr lang="en-US" dirty="0"/>
              <a:t>), (</a:t>
            </a:r>
            <a:r>
              <a:rPr lang="en-US" i="1" dirty="0"/>
              <a:t>a</a:t>
            </a:r>
            <a:r>
              <a:rPr lang="en-US" dirty="0"/>
              <a:t>, </a:t>
            </a:r>
            <a:r>
              <a:rPr lang="en-US" i="1" dirty="0"/>
              <a:t>d</a:t>
            </a:r>
            <a:r>
              <a:rPr lang="en-US" dirty="0"/>
              <a:t>), (</a:t>
            </a:r>
            <a:r>
              <a:rPr lang="en-US" i="1" dirty="0"/>
              <a:t>b</a:t>
            </a:r>
            <a:r>
              <a:rPr lang="en-US" dirty="0"/>
              <a:t>, </a:t>
            </a:r>
            <a:r>
              <a:rPr lang="en-US" i="1" dirty="0"/>
              <a:t>b</a:t>
            </a:r>
            <a:r>
              <a:rPr lang="en-US" dirty="0"/>
              <a:t>), (</a:t>
            </a:r>
            <a:r>
              <a:rPr lang="en-US" i="1" dirty="0"/>
              <a:t>b</a:t>
            </a:r>
            <a:r>
              <a:rPr lang="en-US" dirty="0"/>
              <a:t>, </a:t>
            </a:r>
            <a:r>
              <a:rPr lang="en-US" i="1" dirty="0"/>
              <a:t>d</a:t>
            </a:r>
            <a:r>
              <a:rPr lang="en-US" dirty="0"/>
              <a:t>), (</a:t>
            </a:r>
            <a:r>
              <a:rPr lang="en-US" i="1" dirty="0"/>
              <a:t>c</a:t>
            </a:r>
            <a:r>
              <a:rPr lang="en-US" dirty="0"/>
              <a:t>, a), (</a:t>
            </a:r>
            <a:r>
              <a:rPr lang="en-US" i="1" dirty="0"/>
              <a:t>c,</a:t>
            </a:r>
            <a:r>
              <a:rPr lang="en-US" dirty="0"/>
              <a:t> </a:t>
            </a:r>
            <a:r>
              <a:rPr lang="en-US" i="1" dirty="0"/>
              <a:t>b</a:t>
            </a:r>
            <a:r>
              <a:rPr lang="en-US" dirty="0"/>
              <a:t>), and (</a:t>
            </a:r>
            <a:r>
              <a:rPr lang="en-US" i="1" dirty="0"/>
              <a:t>d</a:t>
            </a:r>
            <a:r>
              <a:rPr lang="en-US" dirty="0"/>
              <a:t>, </a:t>
            </a:r>
            <a:r>
              <a:rPr lang="en-US" i="1" dirty="0"/>
              <a:t>b</a:t>
            </a:r>
            <a:r>
              <a:rPr lang="en-US" dirty="0"/>
              <a:t>) is shown here.</a:t>
            </a: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   </a:t>
            </a: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  <p:pic>
        <p:nvPicPr>
          <p:cNvPr id="4" name="Content Placeholder 3" descr="0805.jpg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2895600" y="4419600"/>
            <a:ext cx="976122" cy="1108710"/>
          </a:xfrm>
          <a:prstGeom prst="rect">
            <a:avLst/>
          </a:prstGeo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Examples of Digraphs Representing Relations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dirty="0"/>
              <a:t>  Example 8</a:t>
            </a:r>
            <a:r>
              <a:rPr lang="en-US" dirty="0"/>
              <a:t>: What are the ordered pairs in the relation </a:t>
            </a:r>
            <a:endParaRPr lang="en-US" i="1" dirty="0"/>
          </a:p>
          <a:p>
            <a:pPr>
              <a:buNone/>
            </a:pPr>
            <a:r>
              <a:rPr lang="en-US" i="1" dirty="0"/>
              <a:t>   </a:t>
            </a:r>
            <a:r>
              <a:rPr lang="en-US" dirty="0"/>
              <a:t>represented by this directed graph?</a:t>
            </a: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    </a:t>
            </a:r>
            <a:r>
              <a:rPr lang="en-US" b="1" dirty="0"/>
              <a:t>Solution</a:t>
            </a:r>
            <a:r>
              <a:rPr lang="en-US" dirty="0"/>
              <a:t>: The ordered pairs in the relation are</a:t>
            </a:r>
            <a:endParaRPr lang="en-US" dirty="0"/>
          </a:p>
          <a:p>
            <a:pPr>
              <a:buNone/>
            </a:pPr>
            <a:r>
              <a:rPr lang="en-US" sz="2800" i="1" dirty="0"/>
              <a:t>   </a:t>
            </a:r>
            <a:r>
              <a:rPr lang="en-US" sz="2800" dirty="0"/>
              <a:t>(</a:t>
            </a:r>
            <a:r>
              <a:rPr lang="en-US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1, 3</a:t>
            </a:r>
            <a:r>
              <a:rPr lang="en-US" sz="2800" dirty="0"/>
              <a:t>), (</a:t>
            </a:r>
            <a:r>
              <a:rPr lang="en-US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1, 4</a:t>
            </a:r>
            <a:r>
              <a:rPr lang="en-US" sz="2800" dirty="0"/>
              <a:t>), (</a:t>
            </a:r>
            <a:r>
              <a:rPr lang="en-US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2, 1</a:t>
            </a:r>
            <a:r>
              <a:rPr lang="en-US" sz="2800" dirty="0"/>
              <a:t>), (</a:t>
            </a:r>
            <a:r>
              <a:rPr lang="en-US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2, 2</a:t>
            </a:r>
            <a:r>
              <a:rPr lang="en-US" sz="2800" dirty="0"/>
              <a:t>), (</a:t>
            </a:r>
            <a:r>
              <a:rPr lang="en-US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2, 3</a:t>
            </a:r>
            <a:r>
              <a:rPr lang="en-US" sz="2800" dirty="0"/>
              <a:t>), (</a:t>
            </a:r>
            <a:r>
              <a:rPr lang="en-US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3, 1</a:t>
            </a:r>
            <a:r>
              <a:rPr lang="en-US" sz="2800" dirty="0"/>
              <a:t>), (</a:t>
            </a:r>
            <a:r>
              <a:rPr lang="en-US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3, 3</a:t>
            </a:r>
            <a:r>
              <a:rPr lang="en-US" sz="2800" dirty="0"/>
              <a:t>),        (</a:t>
            </a:r>
            <a:r>
              <a:rPr lang="en-US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4, 1</a:t>
            </a:r>
            <a:r>
              <a:rPr lang="en-US" sz="2800" dirty="0"/>
              <a:t>),  and (</a:t>
            </a:r>
            <a:r>
              <a:rPr lang="en-US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4, 3</a:t>
            </a:r>
            <a:r>
              <a:rPr lang="en-US" sz="2800" dirty="0"/>
              <a:t>)</a:t>
            </a:r>
            <a:endParaRPr lang="en-US" dirty="0"/>
          </a:p>
          <a:p>
            <a:endParaRPr lang="en-US" dirty="0"/>
          </a:p>
        </p:txBody>
      </p:sp>
      <p:pic>
        <p:nvPicPr>
          <p:cNvPr id="6" name="Content Placeholder 5" descr="0807.jpg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4038600" y="2971800"/>
            <a:ext cx="994410" cy="1066038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Determining which Properties a Relation has from its Digraph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133600"/>
            <a:ext cx="8229600" cy="43891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/>
              <a:t>   </a:t>
            </a:r>
            <a:endParaRPr lang="en-US" i="1" dirty="0"/>
          </a:p>
          <a:p>
            <a:r>
              <a:rPr lang="en-US" i="1" dirty="0">
                <a:ea typeface="Cambria Math" panose="02040503050406030204"/>
              </a:rPr>
              <a:t>Reflexivity</a:t>
            </a:r>
            <a:r>
              <a:rPr lang="en-US" dirty="0">
                <a:ea typeface="Cambria Math" panose="02040503050406030204"/>
              </a:rPr>
              <a:t>: A loop must be present at all vertices in the graph.</a:t>
            </a:r>
            <a:endParaRPr lang="en-US" dirty="0">
              <a:ea typeface="Cambria Math" panose="02040503050406030204"/>
            </a:endParaRPr>
          </a:p>
          <a:p>
            <a:r>
              <a:rPr lang="en-US" i="1" dirty="0">
                <a:ea typeface="Cambria Math" panose="02040503050406030204"/>
              </a:rPr>
              <a:t>Symmetry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: If </a:t>
            </a:r>
            <a:r>
              <a:rPr lang="en-US" dirty="0">
                <a:ea typeface="Cambria Math" panose="02040503050406030204"/>
              </a:rPr>
              <a:t> (</a:t>
            </a:r>
            <a:r>
              <a:rPr lang="en-US" i="1" dirty="0" err="1">
                <a:ea typeface="Cambria Math" panose="02040503050406030204"/>
              </a:rPr>
              <a:t>x,y</a:t>
            </a:r>
            <a:r>
              <a:rPr lang="en-US" dirty="0">
                <a:ea typeface="Cambria Math" panose="02040503050406030204"/>
              </a:rPr>
              <a:t>) is an edge,</a:t>
            </a:r>
            <a:r>
              <a:rPr lang="en-US" i="1" dirty="0">
                <a:ea typeface="Cambria Math" panose="02040503050406030204"/>
              </a:rPr>
              <a:t> </a:t>
            </a:r>
            <a:r>
              <a:rPr lang="en-US" dirty="0">
                <a:ea typeface="Cambria Math" panose="02040503050406030204"/>
              </a:rPr>
              <a:t>then so is (</a:t>
            </a:r>
            <a:r>
              <a:rPr lang="en-US" i="1" dirty="0" err="1">
                <a:ea typeface="Cambria Math" panose="02040503050406030204"/>
              </a:rPr>
              <a:t>y,x</a:t>
            </a:r>
            <a:r>
              <a:rPr lang="en-US" dirty="0">
                <a:ea typeface="Cambria Math" panose="02040503050406030204"/>
              </a:rPr>
              <a:t>)</a:t>
            </a:r>
            <a:r>
              <a:rPr lang="en-US" i="1" dirty="0">
                <a:ea typeface="Cambria Math" panose="02040503050406030204"/>
              </a:rPr>
              <a:t>.</a:t>
            </a:r>
            <a:endParaRPr lang="en-US" i="1" dirty="0">
              <a:ea typeface="Cambria Math" panose="02040503050406030204"/>
            </a:endParaRPr>
          </a:p>
          <a:p>
            <a:r>
              <a:rPr lang="en-US" i="1" dirty="0" err="1">
                <a:ea typeface="Cambria Math" panose="02040503050406030204"/>
              </a:rPr>
              <a:t>Antisymmetry</a:t>
            </a:r>
            <a:r>
              <a:rPr lang="en-US" dirty="0">
                <a:ea typeface="Cambria Math" panose="02040503050406030204"/>
              </a:rPr>
              <a:t>: If (</a:t>
            </a:r>
            <a:r>
              <a:rPr lang="en-US" i="1" dirty="0" err="1">
                <a:ea typeface="Cambria Math" panose="02040503050406030204"/>
              </a:rPr>
              <a:t>x,y</a:t>
            </a:r>
            <a:r>
              <a:rPr lang="en-US" dirty="0">
                <a:ea typeface="Cambria Math" panose="02040503050406030204"/>
              </a:rPr>
              <a:t>) with </a:t>
            </a:r>
            <a:r>
              <a:rPr lang="en-US" i="1" dirty="0">
                <a:ea typeface="Cambria Math" panose="02040503050406030204"/>
              </a:rPr>
              <a:t>x 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≠</a:t>
            </a:r>
            <a:r>
              <a:rPr lang="en-US" i="1" dirty="0">
                <a:latin typeface="Cambria Math" panose="02040503050406030204"/>
                <a:ea typeface="Cambria Math" panose="02040503050406030204"/>
              </a:rPr>
              <a:t> </a:t>
            </a:r>
            <a:r>
              <a:rPr lang="en-US" i="1" dirty="0">
                <a:ea typeface="Cambria Math" panose="02040503050406030204"/>
              </a:rPr>
              <a:t>y</a:t>
            </a:r>
            <a:r>
              <a:rPr lang="en-US" dirty="0">
                <a:ea typeface="Cambria Math" panose="02040503050406030204"/>
              </a:rPr>
              <a:t> is an edge, then (</a:t>
            </a:r>
            <a:r>
              <a:rPr lang="en-US" i="1" dirty="0" err="1">
                <a:ea typeface="Cambria Math" panose="02040503050406030204"/>
              </a:rPr>
              <a:t>y,x</a:t>
            </a:r>
            <a:r>
              <a:rPr lang="en-US" dirty="0">
                <a:ea typeface="Cambria Math" panose="02040503050406030204"/>
              </a:rPr>
              <a:t>) is not an edge. </a:t>
            </a:r>
            <a:endParaRPr lang="en-US" dirty="0">
              <a:ea typeface="Cambria Math" panose="02040503050406030204"/>
            </a:endParaRPr>
          </a:p>
          <a:p>
            <a:r>
              <a:rPr lang="en-US" i="1" dirty="0">
                <a:ea typeface="Cambria Math" panose="02040503050406030204"/>
              </a:rPr>
              <a:t>Transitivity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: If </a:t>
            </a:r>
            <a:r>
              <a:rPr lang="en-US" dirty="0">
                <a:ea typeface="Cambria Math" panose="02040503050406030204"/>
              </a:rPr>
              <a:t>(</a:t>
            </a:r>
            <a:r>
              <a:rPr lang="en-US" i="1" dirty="0" err="1">
                <a:ea typeface="Cambria Math" panose="02040503050406030204"/>
              </a:rPr>
              <a:t>x,y</a:t>
            </a:r>
            <a:r>
              <a:rPr lang="en-US" dirty="0">
                <a:ea typeface="Cambria Math" panose="02040503050406030204"/>
              </a:rPr>
              <a:t>) and (</a:t>
            </a:r>
            <a:r>
              <a:rPr lang="en-US" i="1" dirty="0" err="1">
                <a:ea typeface="Cambria Math" panose="02040503050406030204"/>
              </a:rPr>
              <a:t>y,z</a:t>
            </a:r>
            <a:r>
              <a:rPr lang="en-US" dirty="0">
                <a:ea typeface="Cambria Math" panose="02040503050406030204"/>
              </a:rPr>
              <a:t>)</a:t>
            </a:r>
            <a:r>
              <a:rPr lang="en-US" i="1" dirty="0">
                <a:ea typeface="Cambria Math" panose="02040503050406030204"/>
              </a:rPr>
              <a:t> </a:t>
            </a:r>
            <a:r>
              <a:rPr lang="en-US" dirty="0">
                <a:ea typeface="Cambria Math" panose="02040503050406030204"/>
              </a:rPr>
              <a:t>are edges, then so is (</a:t>
            </a:r>
            <a:r>
              <a:rPr lang="en-US" i="1" dirty="0" err="1">
                <a:ea typeface="Cambria Math" panose="02040503050406030204"/>
              </a:rPr>
              <a:t>x,z</a:t>
            </a:r>
            <a:r>
              <a:rPr lang="en-US" dirty="0">
                <a:ea typeface="Cambria Math" panose="02040503050406030204"/>
              </a:rPr>
              <a:t>)</a:t>
            </a:r>
            <a:r>
              <a:rPr lang="en-US" i="1" dirty="0">
                <a:ea typeface="Cambria Math" panose="02040503050406030204"/>
              </a:rPr>
              <a:t>. </a:t>
            </a:r>
            <a:endParaRPr lang="en-US" dirty="0">
              <a:ea typeface="Cambria Math" panose="02040503050406030204"/>
            </a:endParaRPr>
          </a:p>
          <a:p>
            <a:pPr lvl="1"/>
            <a:endParaRPr lang="en-US" dirty="0"/>
          </a:p>
          <a:p>
            <a:pPr lvl="1"/>
            <a:endParaRPr lang="en-US" i="1" dirty="0"/>
          </a:p>
          <a:p>
            <a:pPr lvl="1"/>
            <a:endParaRPr lang="en-US" i="1" dirty="0"/>
          </a:p>
          <a:p>
            <a:pPr lvl="1"/>
            <a:endParaRPr lang="en-US" i="1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 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2590800" y="25908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4648200" y="25908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4724400" y="41148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609600" y="4953000"/>
            <a:ext cx="8001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  <a:r>
              <a:rPr lang="en-US" i="1" dirty="0"/>
              <a:t>Reflexive?</a:t>
            </a:r>
            <a:r>
              <a:rPr lang="en-US" dirty="0"/>
              <a:t> No, not every vertex has a loop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  <a:r>
              <a:rPr lang="en-US" i="1" dirty="0"/>
              <a:t>Symmetric?</a:t>
            </a:r>
            <a:r>
              <a:rPr lang="en-US" dirty="0"/>
              <a:t> Yes  (trivially), there is no edge from  one vertex to another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  <a:r>
              <a:rPr lang="en-US" i="1" dirty="0" err="1"/>
              <a:t>Antisymmetric</a:t>
            </a:r>
            <a:r>
              <a:rPr lang="en-US" i="1" dirty="0"/>
              <a:t>?</a:t>
            </a:r>
            <a:r>
              <a:rPr lang="en-US" dirty="0"/>
              <a:t> Yes  (trivially), there is no edge from one vertex</a:t>
            </a:r>
            <a:endParaRPr lang="en-US" dirty="0"/>
          </a:p>
          <a:p>
            <a:r>
              <a:rPr lang="en-US" dirty="0"/>
              <a:t>                 to another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  <a:r>
              <a:rPr lang="en-US" i="1" dirty="0"/>
              <a:t>Transitive?</a:t>
            </a:r>
            <a:r>
              <a:rPr lang="en-US" dirty="0"/>
              <a:t> Yes, (trivially) since there is no edge from one vertex to another</a:t>
            </a:r>
            <a:endParaRPr lang="en-US" dirty="0"/>
          </a:p>
        </p:txBody>
      </p:sp>
      <p:sp>
        <p:nvSpPr>
          <p:cNvPr id="21" name="Oval 20"/>
          <p:cNvSpPr/>
          <p:nvPr/>
        </p:nvSpPr>
        <p:spPr>
          <a:xfrm>
            <a:off x="2667000" y="41910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Freeform 38"/>
          <p:cNvSpPr/>
          <p:nvPr/>
        </p:nvSpPr>
        <p:spPr>
          <a:xfrm>
            <a:off x="2443216" y="2399168"/>
            <a:ext cx="382419" cy="353085"/>
          </a:xfrm>
          <a:custGeom>
            <a:avLst/>
            <a:gdLst>
              <a:gd name="connsiteX0" fmla="*/ 127968 w 382419"/>
              <a:gd name="connsiteY0" fmla="*/ 353085 h 353085"/>
              <a:gd name="connsiteX1" fmla="*/ 37434 w 382419"/>
              <a:gd name="connsiteY1" fmla="*/ 280658 h 353085"/>
              <a:gd name="connsiteX2" fmla="*/ 19327 w 382419"/>
              <a:gd name="connsiteY2" fmla="*/ 253497 h 353085"/>
              <a:gd name="connsiteX3" fmla="*/ 1220 w 382419"/>
              <a:gd name="connsiteY3" fmla="*/ 226337 h 353085"/>
              <a:gd name="connsiteX4" fmla="*/ 10273 w 382419"/>
              <a:gd name="connsiteY4" fmla="*/ 99588 h 353085"/>
              <a:gd name="connsiteX5" fmla="*/ 73647 w 382419"/>
              <a:gd name="connsiteY5" fmla="*/ 27161 h 353085"/>
              <a:gd name="connsiteX6" fmla="*/ 164182 w 382419"/>
              <a:gd name="connsiteY6" fmla="*/ 0 h 353085"/>
              <a:gd name="connsiteX7" fmla="*/ 290931 w 382419"/>
              <a:gd name="connsiteY7" fmla="*/ 18107 h 353085"/>
              <a:gd name="connsiteX8" fmla="*/ 318091 w 382419"/>
              <a:gd name="connsiteY8" fmla="*/ 36214 h 353085"/>
              <a:gd name="connsiteX9" fmla="*/ 327144 w 382419"/>
              <a:gd name="connsiteY9" fmla="*/ 63375 h 353085"/>
              <a:gd name="connsiteX10" fmla="*/ 345251 w 382419"/>
              <a:gd name="connsiteY10" fmla="*/ 90535 h 353085"/>
              <a:gd name="connsiteX11" fmla="*/ 363358 w 382419"/>
              <a:gd name="connsiteY11" fmla="*/ 144856 h 353085"/>
              <a:gd name="connsiteX12" fmla="*/ 372412 w 382419"/>
              <a:gd name="connsiteY12" fmla="*/ 172016 h 353085"/>
              <a:gd name="connsiteX13" fmla="*/ 381465 w 382419"/>
              <a:gd name="connsiteY13" fmla="*/ 208230 h 353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382419" h="353085">
                <a:moveTo>
                  <a:pt x="127968" y="353085"/>
                </a:moveTo>
                <a:cubicBezTo>
                  <a:pt x="53002" y="328098"/>
                  <a:pt x="84234" y="350860"/>
                  <a:pt x="37434" y="280658"/>
                </a:cubicBezTo>
                <a:lnTo>
                  <a:pt x="19327" y="253497"/>
                </a:lnTo>
                <a:lnTo>
                  <a:pt x="1220" y="226337"/>
                </a:lnTo>
                <a:cubicBezTo>
                  <a:pt x="4238" y="184087"/>
                  <a:pt x="0" y="140681"/>
                  <a:pt x="10273" y="99588"/>
                </a:cubicBezTo>
                <a:cubicBezTo>
                  <a:pt x="17157" y="72052"/>
                  <a:pt x="46063" y="39421"/>
                  <a:pt x="73647" y="27161"/>
                </a:cubicBezTo>
                <a:cubicBezTo>
                  <a:pt x="101983" y="14567"/>
                  <a:pt x="134087" y="7524"/>
                  <a:pt x="164182" y="0"/>
                </a:cubicBezTo>
                <a:cubicBezTo>
                  <a:pt x="189615" y="2312"/>
                  <a:pt x="256099" y="691"/>
                  <a:pt x="290931" y="18107"/>
                </a:cubicBezTo>
                <a:cubicBezTo>
                  <a:pt x="300663" y="22973"/>
                  <a:pt x="309038" y="30178"/>
                  <a:pt x="318091" y="36214"/>
                </a:cubicBezTo>
                <a:cubicBezTo>
                  <a:pt x="321109" y="45268"/>
                  <a:pt x="322876" y="54839"/>
                  <a:pt x="327144" y="63375"/>
                </a:cubicBezTo>
                <a:cubicBezTo>
                  <a:pt x="332010" y="73107"/>
                  <a:pt x="340832" y="80592"/>
                  <a:pt x="345251" y="90535"/>
                </a:cubicBezTo>
                <a:cubicBezTo>
                  <a:pt x="353003" y="107976"/>
                  <a:pt x="357322" y="126749"/>
                  <a:pt x="363358" y="144856"/>
                </a:cubicBezTo>
                <a:lnTo>
                  <a:pt x="372412" y="172016"/>
                </a:lnTo>
                <a:cubicBezTo>
                  <a:pt x="382419" y="202038"/>
                  <a:pt x="381465" y="189634"/>
                  <a:pt x="381465" y="208230"/>
                </a:cubicBezTo>
              </a:path>
            </a:pathLst>
          </a:cu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/>
          <p:cNvSpPr txBox="1"/>
          <p:nvPr/>
        </p:nvSpPr>
        <p:spPr>
          <a:xfrm>
            <a:off x="2133600" y="2743200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/>
              <a:t>a</a:t>
            </a:r>
            <a:endParaRPr lang="en-US" sz="2800" i="1" dirty="0"/>
          </a:p>
        </p:txBody>
      </p:sp>
      <p:sp>
        <p:nvSpPr>
          <p:cNvPr id="42" name="TextBox 41"/>
          <p:cNvSpPr txBox="1"/>
          <p:nvPr/>
        </p:nvSpPr>
        <p:spPr>
          <a:xfrm>
            <a:off x="4267200" y="4038600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/>
              <a:t>d</a:t>
            </a:r>
            <a:endParaRPr lang="en-US" sz="2800" i="1" dirty="0"/>
          </a:p>
        </p:txBody>
      </p:sp>
      <p:sp>
        <p:nvSpPr>
          <p:cNvPr id="43" name="TextBox 42"/>
          <p:cNvSpPr txBox="1"/>
          <p:nvPr/>
        </p:nvSpPr>
        <p:spPr>
          <a:xfrm>
            <a:off x="2286000" y="4114800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/>
              <a:t>c</a:t>
            </a:r>
            <a:endParaRPr lang="en-US" sz="2800" i="1" dirty="0"/>
          </a:p>
        </p:txBody>
      </p:sp>
      <p:sp>
        <p:nvSpPr>
          <p:cNvPr id="44" name="TextBox 43"/>
          <p:cNvSpPr txBox="1"/>
          <p:nvPr/>
        </p:nvSpPr>
        <p:spPr>
          <a:xfrm>
            <a:off x="4267200" y="2667000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/>
              <a:t>b</a:t>
            </a:r>
            <a:endParaRPr lang="en-US" sz="2800" i="1" dirty="0"/>
          </a:p>
        </p:txBody>
      </p:sp>
      <p:sp>
        <p:nvSpPr>
          <p:cNvPr id="14" name="Title 1"/>
          <p:cNvSpPr txBox="1"/>
          <p:nvPr/>
        </p:nvSpPr>
        <p:spPr>
          <a:xfrm>
            <a:off x="609600" y="8564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 fontScale="75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50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Determining which Properties a Relation has from its Digraph – Example 1</a:t>
            </a:r>
            <a:endParaRPr kumimoji="0" lang="en-US" sz="5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2286000" y="25908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4724400" y="25908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1219200" y="4724400"/>
            <a:ext cx="73152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  <a:r>
              <a:rPr lang="en-US" i="1" dirty="0"/>
              <a:t>Reflexive?</a:t>
            </a:r>
            <a:r>
              <a:rPr lang="en-US" dirty="0"/>
              <a:t> No, there are no loops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  <a:r>
              <a:rPr lang="en-US" i="1" dirty="0"/>
              <a:t>Symmetric?</a:t>
            </a:r>
            <a:r>
              <a:rPr lang="en-US" dirty="0"/>
              <a:t> No, there is an edge from </a:t>
            </a:r>
            <a:r>
              <a:rPr lang="en-US" i="1" dirty="0"/>
              <a:t>a</a:t>
            </a:r>
            <a:r>
              <a:rPr lang="en-US" dirty="0"/>
              <a:t> to </a:t>
            </a:r>
            <a:r>
              <a:rPr lang="en-US" i="1" dirty="0"/>
              <a:t>b</a:t>
            </a:r>
            <a:r>
              <a:rPr lang="en-US" dirty="0"/>
              <a:t>, but not from </a:t>
            </a:r>
            <a:r>
              <a:rPr lang="en-US" i="1" dirty="0"/>
              <a:t>b</a:t>
            </a:r>
            <a:r>
              <a:rPr lang="en-US" dirty="0"/>
              <a:t> to </a:t>
            </a:r>
            <a:r>
              <a:rPr lang="en-US" i="1" dirty="0"/>
              <a:t>a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  <a:r>
              <a:rPr lang="en-US" i="1" dirty="0" err="1"/>
              <a:t>Antisymmetric</a:t>
            </a:r>
            <a:r>
              <a:rPr lang="en-US" i="1" dirty="0"/>
              <a:t>?</a:t>
            </a:r>
            <a:r>
              <a:rPr lang="en-US" dirty="0"/>
              <a:t> No, there is an edge from </a:t>
            </a:r>
            <a:r>
              <a:rPr lang="en-US" i="1" dirty="0"/>
              <a:t>d</a:t>
            </a:r>
            <a:r>
              <a:rPr lang="en-US" dirty="0"/>
              <a:t> to </a:t>
            </a:r>
            <a:r>
              <a:rPr lang="en-US" i="1" dirty="0"/>
              <a:t>b</a:t>
            </a:r>
            <a:r>
              <a:rPr lang="en-US" dirty="0"/>
              <a:t> and </a:t>
            </a:r>
            <a:r>
              <a:rPr lang="en-US" i="1" dirty="0"/>
              <a:t>b</a:t>
            </a:r>
            <a:r>
              <a:rPr lang="en-US" dirty="0"/>
              <a:t> to </a:t>
            </a:r>
            <a:r>
              <a:rPr lang="en-US" i="1" dirty="0"/>
              <a:t>d</a:t>
            </a:r>
            <a:r>
              <a:rPr lang="en-US" dirty="0"/>
              <a:t> 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  <a:r>
              <a:rPr lang="en-US" i="1" dirty="0"/>
              <a:t>Transitive?</a:t>
            </a:r>
            <a:r>
              <a:rPr lang="en-US" dirty="0"/>
              <a:t> No, there are edges from </a:t>
            </a:r>
            <a:r>
              <a:rPr lang="en-US" i="1" dirty="0"/>
              <a:t>a</a:t>
            </a:r>
            <a:r>
              <a:rPr lang="en-US" dirty="0"/>
              <a:t> to </a:t>
            </a:r>
            <a:r>
              <a:rPr lang="en-US" i="1" dirty="0"/>
              <a:t>c</a:t>
            </a:r>
            <a:r>
              <a:rPr lang="en-US" dirty="0"/>
              <a:t> and from </a:t>
            </a:r>
            <a:r>
              <a:rPr lang="en-US" i="1" dirty="0"/>
              <a:t>c</a:t>
            </a:r>
            <a:r>
              <a:rPr lang="en-US" dirty="0"/>
              <a:t> to </a:t>
            </a:r>
            <a:r>
              <a:rPr lang="en-US" i="1" dirty="0"/>
              <a:t>b</a:t>
            </a:r>
            <a:r>
              <a:rPr lang="en-US" dirty="0"/>
              <a:t>, </a:t>
            </a:r>
            <a:endParaRPr lang="en-US" dirty="0"/>
          </a:p>
          <a:p>
            <a:r>
              <a:rPr lang="en-US" dirty="0"/>
              <a:t>                 but  there is no edge from </a:t>
            </a:r>
            <a:r>
              <a:rPr lang="en-US" i="1" dirty="0"/>
              <a:t>a</a:t>
            </a:r>
            <a:r>
              <a:rPr lang="en-US" dirty="0"/>
              <a:t> to </a:t>
            </a:r>
            <a:r>
              <a:rPr lang="en-US" i="1" dirty="0"/>
              <a:t>d</a:t>
            </a:r>
            <a:endParaRPr lang="en-US" dirty="0"/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2667000" y="2743200"/>
            <a:ext cx="1981200" cy="15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1905000" y="2667000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/>
              <a:t>a</a:t>
            </a:r>
            <a:endParaRPr lang="en-US" sz="2800" i="1" dirty="0"/>
          </a:p>
        </p:txBody>
      </p:sp>
      <p:sp>
        <p:nvSpPr>
          <p:cNvPr id="31" name="TextBox 30"/>
          <p:cNvSpPr txBox="1"/>
          <p:nvPr/>
        </p:nvSpPr>
        <p:spPr>
          <a:xfrm>
            <a:off x="4267200" y="2895600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/>
              <a:t>b</a:t>
            </a:r>
            <a:endParaRPr lang="en-US" sz="2800" i="1" dirty="0"/>
          </a:p>
        </p:txBody>
      </p:sp>
      <p:sp>
        <p:nvSpPr>
          <p:cNvPr id="32" name="TextBox 31"/>
          <p:cNvSpPr txBox="1"/>
          <p:nvPr/>
        </p:nvSpPr>
        <p:spPr>
          <a:xfrm>
            <a:off x="1905000" y="4038600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/>
              <a:t>c</a:t>
            </a:r>
            <a:endParaRPr lang="en-US" sz="2800" i="1" dirty="0"/>
          </a:p>
        </p:txBody>
      </p:sp>
      <p:sp>
        <p:nvSpPr>
          <p:cNvPr id="33" name="TextBox 32"/>
          <p:cNvSpPr txBox="1"/>
          <p:nvPr/>
        </p:nvSpPr>
        <p:spPr>
          <a:xfrm>
            <a:off x="4191000" y="4038600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/>
              <a:t>d</a:t>
            </a:r>
            <a:endParaRPr lang="en-US" sz="2800" i="1" dirty="0"/>
          </a:p>
        </p:txBody>
      </p:sp>
      <p:sp>
        <p:nvSpPr>
          <p:cNvPr id="34" name="Oval 33"/>
          <p:cNvSpPr/>
          <p:nvPr/>
        </p:nvSpPr>
        <p:spPr>
          <a:xfrm>
            <a:off x="2362200" y="41148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4724400" y="41910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7" name="Straight Arrow Connector 36"/>
          <p:cNvCxnSpPr/>
          <p:nvPr/>
        </p:nvCxnSpPr>
        <p:spPr>
          <a:xfrm flipV="1">
            <a:off x="4724400" y="2971800"/>
            <a:ext cx="0" cy="1143000"/>
          </a:xfrm>
          <a:prstGeom prst="straightConnector1">
            <a:avLst/>
          </a:prstGeom>
          <a:ln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>
            <a:off x="5029200" y="2895600"/>
            <a:ext cx="0" cy="1295400"/>
          </a:xfrm>
          <a:prstGeom prst="straightConnector1">
            <a:avLst/>
          </a:prstGeom>
          <a:ln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itle 1"/>
          <p:cNvSpPr txBox="1"/>
          <p:nvPr/>
        </p:nvSpPr>
        <p:spPr>
          <a:xfrm>
            <a:off x="457200" y="685800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 fontScale="75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50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Determining which Properties a Relation has from its Digraph – Example 2</a:t>
            </a:r>
            <a:endParaRPr kumimoji="0" lang="en-US" sz="5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2286000" y="25908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4724400" y="25908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4876800" y="41148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914400" y="4876800"/>
            <a:ext cx="66294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Reflexive?</a:t>
            </a:r>
            <a:r>
              <a:rPr lang="en-US" dirty="0"/>
              <a:t> No, there are no loops</a:t>
            </a:r>
            <a:endParaRPr lang="en-US" dirty="0"/>
          </a:p>
          <a:p>
            <a:r>
              <a:rPr lang="en-US" i="1" dirty="0"/>
              <a:t>Symmetric?</a:t>
            </a:r>
            <a:r>
              <a:rPr lang="en-US" dirty="0"/>
              <a:t>  No, for example, there is no edge from </a:t>
            </a:r>
            <a:r>
              <a:rPr lang="en-US" i="1" dirty="0"/>
              <a:t>c</a:t>
            </a:r>
            <a:r>
              <a:rPr lang="en-US" dirty="0"/>
              <a:t> to </a:t>
            </a:r>
            <a:r>
              <a:rPr lang="en-US" i="1" dirty="0"/>
              <a:t>a</a:t>
            </a:r>
            <a:r>
              <a:rPr lang="en-US" dirty="0"/>
              <a:t> </a:t>
            </a:r>
            <a:endParaRPr lang="en-US" dirty="0"/>
          </a:p>
          <a:p>
            <a:r>
              <a:rPr lang="en-US" i="1" dirty="0" err="1"/>
              <a:t>Antisymmetric</a:t>
            </a:r>
            <a:r>
              <a:rPr lang="en-US" i="1" dirty="0"/>
              <a:t>?</a:t>
            </a:r>
            <a:r>
              <a:rPr lang="en-US" dirty="0"/>
              <a:t> Yes, whenever there is an edge from one</a:t>
            </a:r>
            <a:endParaRPr lang="en-US" dirty="0"/>
          </a:p>
          <a:p>
            <a:r>
              <a:rPr lang="en-US" dirty="0"/>
              <a:t>         vertex  to another, there is not one going back  </a:t>
            </a:r>
            <a:endParaRPr lang="en-US" dirty="0"/>
          </a:p>
          <a:p>
            <a:r>
              <a:rPr lang="en-US" i="1" dirty="0"/>
              <a:t>Transitive? </a:t>
            </a:r>
            <a:r>
              <a:rPr lang="en-US" dirty="0"/>
              <a:t>No, there is no edge from </a:t>
            </a:r>
            <a:r>
              <a:rPr lang="en-US" i="1" dirty="0"/>
              <a:t>a</a:t>
            </a:r>
            <a:r>
              <a:rPr lang="en-US" dirty="0"/>
              <a:t> to </a:t>
            </a:r>
            <a:r>
              <a:rPr lang="en-US" i="1" dirty="0"/>
              <a:t>b</a:t>
            </a:r>
            <a:r>
              <a:rPr lang="en-US" dirty="0"/>
              <a:t> </a:t>
            </a:r>
            <a:endParaRPr lang="en-US" dirty="0"/>
          </a:p>
        </p:txBody>
      </p:sp>
      <p:cxnSp>
        <p:nvCxnSpPr>
          <p:cNvPr id="16" name="Straight Arrow Connector 15"/>
          <p:cNvCxnSpPr/>
          <p:nvPr/>
        </p:nvCxnSpPr>
        <p:spPr>
          <a:xfrm rot="16200000" flipH="1">
            <a:off x="1943100" y="3390900"/>
            <a:ext cx="990600" cy="1524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V="1">
            <a:off x="2743200" y="2895600"/>
            <a:ext cx="1905000" cy="9906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1828800" y="2590800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/>
              <a:t>a</a:t>
            </a:r>
            <a:endParaRPr lang="en-US" sz="2800" i="1" dirty="0"/>
          </a:p>
        </p:txBody>
      </p:sp>
      <p:sp>
        <p:nvSpPr>
          <p:cNvPr id="20" name="TextBox 19"/>
          <p:cNvSpPr txBox="1"/>
          <p:nvPr/>
        </p:nvSpPr>
        <p:spPr>
          <a:xfrm>
            <a:off x="4419600" y="4114800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/>
              <a:t>d</a:t>
            </a:r>
            <a:endParaRPr lang="en-US" sz="2800" i="1" dirty="0"/>
          </a:p>
        </p:txBody>
      </p:sp>
      <p:sp>
        <p:nvSpPr>
          <p:cNvPr id="22" name="TextBox 21"/>
          <p:cNvSpPr txBox="1"/>
          <p:nvPr/>
        </p:nvSpPr>
        <p:spPr>
          <a:xfrm>
            <a:off x="1905000" y="3962400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/>
              <a:t>c</a:t>
            </a:r>
            <a:endParaRPr lang="en-US" sz="2800" i="1" dirty="0"/>
          </a:p>
        </p:txBody>
      </p:sp>
      <p:sp>
        <p:nvSpPr>
          <p:cNvPr id="23" name="TextBox 22"/>
          <p:cNvSpPr txBox="1"/>
          <p:nvPr/>
        </p:nvSpPr>
        <p:spPr>
          <a:xfrm>
            <a:off x="4648200" y="2971800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/>
              <a:t>b</a:t>
            </a:r>
            <a:endParaRPr lang="en-US" sz="2800" i="1" dirty="0"/>
          </a:p>
        </p:txBody>
      </p:sp>
      <p:sp>
        <p:nvSpPr>
          <p:cNvPr id="24" name="Oval 23"/>
          <p:cNvSpPr/>
          <p:nvPr/>
        </p:nvSpPr>
        <p:spPr>
          <a:xfrm>
            <a:off x="2514600" y="40386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itle 1"/>
          <p:cNvSpPr txBox="1"/>
          <p:nvPr/>
        </p:nvSpPr>
        <p:spPr>
          <a:xfrm>
            <a:off x="457200" y="685800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 fontScale="75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50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Determining which Properties a Relation has from its Digraph – Example </a:t>
            </a:r>
            <a:r>
              <a:rPr lang="en-US" sz="50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3</a:t>
            </a:r>
            <a:endParaRPr kumimoji="0" lang="en-US" sz="5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Relations and Their Properties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Section 9.1</a:t>
            </a:r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2286000" y="25908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4800600" y="25908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2438400" y="3962400"/>
            <a:ext cx="3048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4876800" y="41910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838200" y="4724400"/>
            <a:ext cx="74676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  <a:r>
              <a:rPr lang="en-US" i="1" dirty="0"/>
              <a:t>Reflexive?</a:t>
            </a:r>
            <a:r>
              <a:rPr lang="en-US" dirty="0"/>
              <a:t> No, there are no loops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  <a:r>
              <a:rPr lang="en-US" i="1" dirty="0"/>
              <a:t>Symmetric?</a:t>
            </a:r>
            <a:r>
              <a:rPr lang="en-US" dirty="0"/>
              <a:t> No, for example, there is no edge from </a:t>
            </a:r>
            <a:r>
              <a:rPr lang="en-US" i="1" dirty="0"/>
              <a:t>d</a:t>
            </a:r>
            <a:r>
              <a:rPr lang="en-US" dirty="0"/>
              <a:t> to </a:t>
            </a:r>
            <a:r>
              <a:rPr lang="en-US" i="1" dirty="0"/>
              <a:t>a</a:t>
            </a:r>
            <a:r>
              <a:rPr lang="en-US" dirty="0"/>
              <a:t> 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  <a:r>
              <a:rPr lang="en-US" i="1" dirty="0" err="1"/>
              <a:t>Antisymmetric</a:t>
            </a:r>
            <a:r>
              <a:rPr lang="en-US" i="1" dirty="0"/>
              <a:t>?</a:t>
            </a:r>
            <a:r>
              <a:rPr lang="en-US" dirty="0"/>
              <a:t> Yes, whenever there is an edge from one vertex</a:t>
            </a:r>
            <a:endParaRPr lang="en-US" dirty="0"/>
          </a:p>
          <a:p>
            <a:r>
              <a:rPr lang="en-US" dirty="0"/>
              <a:t>                  to another, there is not one going back  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  <a:r>
              <a:rPr lang="en-US" i="1" dirty="0"/>
              <a:t>Transitive? </a:t>
            </a:r>
            <a:r>
              <a:rPr lang="en-US" dirty="0"/>
              <a:t>Yes (trivially), there  are no two edges where the first</a:t>
            </a:r>
            <a:endParaRPr lang="en-US" dirty="0"/>
          </a:p>
          <a:p>
            <a:r>
              <a:rPr lang="en-US" dirty="0"/>
              <a:t>                  edge ends at the vertex where the second edge begins</a:t>
            </a:r>
            <a:endParaRPr lang="en-US" dirty="0"/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2667000" y="2819400"/>
            <a:ext cx="2362200" cy="12954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rot="10800000" flipV="1">
            <a:off x="2743200" y="2743200"/>
            <a:ext cx="1905000" cy="12192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828800" y="2590800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/>
              <a:t>a</a:t>
            </a:r>
            <a:endParaRPr lang="en-US" sz="2800" i="1" dirty="0"/>
          </a:p>
        </p:txBody>
      </p:sp>
      <p:sp>
        <p:nvSpPr>
          <p:cNvPr id="15" name="TextBox 14"/>
          <p:cNvSpPr txBox="1"/>
          <p:nvPr/>
        </p:nvSpPr>
        <p:spPr>
          <a:xfrm>
            <a:off x="4419600" y="4038600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/>
              <a:t>d</a:t>
            </a:r>
            <a:endParaRPr lang="en-US" sz="2800" i="1" dirty="0"/>
          </a:p>
        </p:txBody>
      </p:sp>
      <p:sp>
        <p:nvSpPr>
          <p:cNvPr id="16" name="TextBox 15"/>
          <p:cNvSpPr txBox="1"/>
          <p:nvPr/>
        </p:nvSpPr>
        <p:spPr>
          <a:xfrm>
            <a:off x="1981200" y="3886200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/>
              <a:t>c</a:t>
            </a:r>
            <a:endParaRPr lang="en-US" sz="2800" i="1" dirty="0"/>
          </a:p>
        </p:txBody>
      </p:sp>
      <p:sp>
        <p:nvSpPr>
          <p:cNvPr id="19" name="TextBox 18"/>
          <p:cNvSpPr txBox="1"/>
          <p:nvPr/>
        </p:nvSpPr>
        <p:spPr>
          <a:xfrm>
            <a:off x="4267200" y="2286000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/>
              <a:t>b</a:t>
            </a:r>
            <a:endParaRPr lang="en-US" sz="2800" i="1" dirty="0"/>
          </a:p>
        </p:txBody>
      </p:sp>
      <p:sp>
        <p:nvSpPr>
          <p:cNvPr id="21" name="Title 1"/>
          <p:cNvSpPr txBox="1"/>
          <p:nvPr/>
        </p:nvSpPr>
        <p:spPr>
          <a:xfrm>
            <a:off x="609600" y="381000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 fontScale="75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50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Determining which Properties a Relation has from its Digraph – Example </a:t>
            </a:r>
            <a:r>
              <a:rPr lang="en-US" sz="50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4</a:t>
            </a:r>
            <a:endParaRPr kumimoji="0" lang="en-US" sz="5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8229600" cy="1143000"/>
          </a:xfrm>
        </p:spPr>
        <p:txBody>
          <a:bodyPr>
            <a:noAutofit/>
          </a:bodyPr>
          <a:lstStyle/>
          <a:p>
            <a:r>
              <a:rPr lang="en-US" sz="4000" dirty="0"/>
              <a:t>Example of the Powers of a Relation</a:t>
            </a:r>
            <a:endParaRPr lang="en-US" sz="4000" dirty="0"/>
          </a:p>
        </p:txBody>
      </p:sp>
      <p:grpSp>
        <p:nvGrpSpPr>
          <p:cNvPr id="18" name="Group 17"/>
          <p:cNvGrpSpPr/>
          <p:nvPr/>
        </p:nvGrpSpPr>
        <p:grpSpPr>
          <a:xfrm>
            <a:off x="1219200" y="1752600"/>
            <a:ext cx="2286000" cy="1956375"/>
            <a:chOff x="1905000" y="2590800"/>
            <a:chExt cx="4572000" cy="4587861"/>
          </a:xfrm>
        </p:grpSpPr>
        <p:sp>
          <p:nvSpPr>
            <p:cNvPr id="4" name="Oval 3"/>
            <p:cNvSpPr/>
            <p:nvPr/>
          </p:nvSpPr>
          <p:spPr>
            <a:xfrm>
              <a:off x="2362200" y="2667000"/>
              <a:ext cx="381000" cy="381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Oval 4"/>
            <p:cNvSpPr/>
            <p:nvPr/>
          </p:nvSpPr>
          <p:spPr>
            <a:xfrm>
              <a:off x="2362200" y="4495800"/>
              <a:ext cx="381000" cy="381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Oval 5"/>
            <p:cNvSpPr/>
            <p:nvPr/>
          </p:nvSpPr>
          <p:spPr>
            <a:xfrm>
              <a:off x="5410200" y="4495800"/>
              <a:ext cx="381000" cy="381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/>
            <p:cNvSpPr/>
            <p:nvPr/>
          </p:nvSpPr>
          <p:spPr>
            <a:xfrm>
              <a:off x="5486400" y="2667000"/>
              <a:ext cx="381000" cy="381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905000" y="2743200"/>
              <a:ext cx="3810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i="1" dirty="0"/>
                <a:t>a</a:t>
              </a:r>
              <a:endParaRPr lang="en-US" sz="2800" i="1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6096000" y="2590800"/>
              <a:ext cx="3810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i="1" dirty="0"/>
                <a:t>b</a:t>
              </a:r>
              <a:endParaRPr lang="en-US" sz="2800" i="1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5486400" y="5029200"/>
              <a:ext cx="3810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i="1" dirty="0"/>
                <a:t>c</a:t>
              </a:r>
              <a:endParaRPr lang="en-US" sz="2800" i="1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438400" y="5105400"/>
              <a:ext cx="3810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i="1" dirty="0"/>
                <a:t>d</a:t>
              </a:r>
              <a:endParaRPr lang="en-US" sz="2800" i="1" dirty="0"/>
            </a:p>
          </p:txBody>
        </p:sp>
        <p:cxnSp>
          <p:nvCxnSpPr>
            <p:cNvPr id="13" name="Straight Arrow Connector 12"/>
            <p:cNvCxnSpPr/>
            <p:nvPr/>
          </p:nvCxnSpPr>
          <p:spPr>
            <a:xfrm>
              <a:off x="2895600" y="2895600"/>
              <a:ext cx="2438400" cy="158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/>
            <p:nvPr/>
          </p:nvCxnSpPr>
          <p:spPr>
            <a:xfrm flipV="1">
              <a:off x="2819400" y="3048000"/>
              <a:ext cx="2590800" cy="14478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/>
            <p:nvPr/>
          </p:nvCxnSpPr>
          <p:spPr>
            <a:xfrm rot="5400000">
              <a:off x="5067300" y="3771900"/>
              <a:ext cx="1219200" cy="762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/>
            <p:nvPr/>
          </p:nvCxnSpPr>
          <p:spPr>
            <a:xfrm rot="10800000" flipV="1">
              <a:off x="2819400" y="4648200"/>
              <a:ext cx="2438400" cy="762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TextBox 19"/>
            <p:cNvSpPr txBox="1"/>
            <p:nvPr/>
          </p:nvSpPr>
          <p:spPr>
            <a:xfrm>
              <a:off x="3886200" y="5807315"/>
              <a:ext cx="381000" cy="137134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i="1" dirty="0"/>
                <a:t>R</a:t>
              </a:r>
              <a:endParaRPr lang="en-US" sz="3200" i="1" dirty="0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5029200" y="1676400"/>
            <a:ext cx="2133600" cy="1956375"/>
            <a:chOff x="1676400" y="1676400"/>
            <a:chExt cx="4800600" cy="4609120"/>
          </a:xfrm>
        </p:grpSpPr>
        <p:sp>
          <p:nvSpPr>
            <p:cNvPr id="22" name="Oval 21"/>
            <p:cNvSpPr/>
            <p:nvPr/>
          </p:nvSpPr>
          <p:spPr>
            <a:xfrm>
              <a:off x="2362200" y="1828800"/>
              <a:ext cx="381000" cy="381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Oval 22"/>
            <p:cNvSpPr/>
            <p:nvPr/>
          </p:nvSpPr>
          <p:spPr>
            <a:xfrm>
              <a:off x="2362200" y="3657600"/>
              <a:ext cx="381000" cy="381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Oval 23"/>
            <p:cNvSpPr/>
            <p:nvPr/>
          </p:nvSpPr>
          <p:spPr>
            <a:xfrm>
              <a:off x="5410200" y="3657600"/>
              <a:ext cx="381000" cy="381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/>
            <p:cNvSpPr/>
            <p:nvPr/>
          </p:nvSpPr>
          <p:spPr>
            <a:xfrm>
              <a:off x="5486400" y="1828800"/>
              <a:ext cx="381000" cy="381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1676400" y="1676400"/>
              <a:ext cx="3810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i="1" dirty="0"/>
                <a:t>a</a:t>
              </a:r>
              <a:endParaRPr lang="en-US" sz="2800" i="1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6096000" y="1676400"/>
              <a:ext cx="3810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i="1" dirty="0"/>
                <a:t>b</a:t>
              </a:r>
              <a:endParaRPr lang="en-US" sz="2800" i="1" dirty="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5486400" y="4191000"/>
              <a:ext cx="3810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i="1" dirty="0"/>
                <a:t>c</a:t>
              </a:r>
              <a:endParaRPr lang="en-US" sz="2800" i="1" dirty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2438400" y="4267200"/>
              <a:ext cx="3810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i="1" dirty="0"/>
                <a:t>d</a:t>
              </a:r>
              <a:endParaRPr lang="en-US" sz="2800" i="1" dirty="0"/>
            </a:p>
          </p:txBody>
        </p:sp>
        <p:cxnSp>
          <p:nvCxnSpPr>
            <p:cNvPr id="30" name="Straight Arrow Connector 29"/>
            <p:cNvCxnSpPr/>
            <p:nvPr/>
          </p:nvCxnSpPr>
          <p:spPr>
            <a:xfrm flipV="1">
              <a:off x="2819400" y="2209800"/>
              <a:ext cx="2590800" cy="1447800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/>
            <p:cNvCxnSpPr/>
            <p:nvPr/>
          </p:nvCxnSpPr>
          <p:spPr>
            <a:xfrm rot="5400000">
              <a:off x="5067300" y="2933700"/>
              <a:ext cx="1219200" cy="76200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/>
            <p:nvPr/>
          </p:nvCxnSpPr>
          <p:spPr>
            <a:xfrm rot="10800000" flipV="1">
              <a:off x="2819400" y="3810000"/>
              <a:ext cx="2438400" cy="76200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TextBox 32"/>
            <p:cNvSpPr txBox="1"/>
            <p:nvPr/>
          </p:nvSpPr>
          <p:spPr>
            <a:xfrm>
              <a:off x="3562350" y="4907820"/>
              <a:ext cx="1474470" cy="13777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i="1" dirty="0"/>
                <a:t>R</a:t>
              </a:r>
              <a:r>
                <a:rPr lang="en-US" sz="3200" baseline="30000" dirty="0">
                  <a:latin typeface="Cambria Math" panose="02040503050406030204" pitchFamily="18" charset="0"/>
                  <a:ea typeface="Cambria Math" panose="02040503050406030204" pitchFamily="18" charset="0"/>
                </a:rPr>
                <a:t>2</a:t>
              </a:r>
              <a:endParaRPr lang="en-US" sz="3200" baseline="30000" dirty="0"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cxnSp>
          <p:nvCxnSpPr>
            <p:cNvPr id="34" name="Straight Arrow Connector 33"/>
            <p:cNvCxnSpPr/>
            <p:nvPr/>
          </p:nvCxnSpPr>
          <p:spPr>
            <a:xfrm>
              <a:off x="2895600" y="2209800"/>
              <a:ext cx="2514600" cy="13716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6" name="Oval 35"/>
          <p:cNvSpPr/>
          <p:nvPr/>
        </p:nvSpPr>
        <p:spPr>
          <a:xfrm>
            <a:off x="5428129" y="4334968"/>
            <a:ext cx="179294" cy="1694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5428129" y="5148179"/>
            <a:ext cx="179294" cy="1694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6862482" y="5148179"/>
            <a:ext cx="179294" cy="1694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/>
          <p:cNvSpPr/>
          <p:nvPr/>
        </p:nvSpPr>
        <p:spPr>
          <a:xfrm>
            <a:off x="6898341" y="4334968"/>
            <a:ext cx="179294" cy="1694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/>
          <p:cNvSpPr txBox="1"/>
          <p:nvPr/>
        </p:nvSpPr>
        <p:spPr>
          <a:xfrm>
            <a:off x="5105400" y="4334968"/>
            <a:ext cx="179294" cy="232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/>
              <a:t>a</a:t>
            </a:r>
            <a:endParaRPr lang="en-US" sz="2800" i="1" dirty="0"/>
          </a:p>
        </p:txBody>
      </p:sp>
      <p:sp>
        <p:nvSpPr>
          <p:cNvPr id="41" name="TextBox 40"/>
          <p:cNvSpPr txBox="1"/>
          <p:nvPr/>
        </p:nvSpPr>
        <p:spPr>
          <a:xfrm>
            <a:off x="7391400" y="4267200"/>
            <a:ext cx="179294" cy="232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/>
              <a:t>b</a:t>
            </a:r>
            <a:endParaRPr lang="en-US" sz="2800" i="1" dirty="0"/>
          </a:p>
        </p:txBody>
      </p:sp>
      <p:sp>
        <p:nvSpPr>
          <p:cNvPr id="42" name="TextBox 41"/>
          <p:cNvSpPr txBox="1"/>
          <p:nvPr/>
        </p:nvSpPr>
        <p:spPr>
          <a:xfrm>
            <a:off x="6898341" y="5385366"/>
            <a:ext cx="179294" cy="232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/>
              <a:t>c</a:t>
            </a:r>
            <a:endParaRPr lang="en-US" sz="2800" i="1" dirty="0"/>
          </a:p>
        </p:txBody>
      </p:sp>
      <p:sp>
        <p:nvSpPr>
          <p:cNvPr id="43" name="TextBox 42"/>
          <p:cNvSpPr txBox="1"/>
          <p:nvPr/>
        </p:nvSpPr>
        <p:spPr>
          <a:xfrm>
            <a:off x="5463988" y="5419250"/>
            <a:ext cx="179294" cy="232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/>
              <a:t>d</a:t>
            </a:r>
            <a:endParaRPr lang="en-US" sz="2800" i="1" dirty="0"/>
          </a:p>
        </p:txBody>
      </p:sp>
      <p:sp>
        <p:nvSpPr>
          <p:cNvPr id="44" name="TextBox 43"/>
          <p:cNvSpPr txBox="1"/>
          <p:nvPr/>
        </p:nvSpPr>
        <p:spPr>
          <a:xfrm>
            <a:off x="6019800" y="5562600"/>
            <a:ext cx="7530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/>
              <a:t>R</a:t>
            </a:r>
            <a:r>
              <a:rPr lang="en-US" sz="3200" baseline="30000" dirty="0">
                <a:latin typeface="Cambria Math" panose="02040503050406030204" pitchFamily="18" charset="0"/>
                <a:ea typeface="Cambria Math" panose="02040503050406030204" pitchFamily="18" charset="0"/>
              </a:rPr>
              <a:t>3</a:t>
            </a:r>
            <a:endParaRPr lang="en-US" sz="3200" baseline="300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45" name="Straight Arrow Connector 44"/>
          <p:cNvCxnSpPr/>
          <p:nvPr/>
        </p:nvCxnSpPr>
        <p:spPr>
          <a:xfrm rot="5400000">
            <a:off x="5228776" y="4843204"/>
            <a:ext cx="542141" cy="747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Right Arrow 62"/>
          <p:cNvSpPr/>
          <p:nvPr/>
        </p:nvSpPr>
        <p:spPr>
          <a:xfrm>
            <a:off x="4191000" y="2209800"/>
            <a:ext cx="304800" cy="228600"/>
          </a:xfrm>
          <a:prstGeom prst="rightArrow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Down Arrow 63"/>
          <p:cNvSpPr/>
          <p:nvPr/>
        </p:nvSpPr>
        <p:spPr>
          <a:xfrm>
            <a:off x="6019800" y="3733800"/>
            <a:ext cx="304800" cy="228600"/>
          </a:xfrm>
          <a:prstGeom prst="downArrow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ight Arrow 64"/>
          <p:cNvSpPr/>
          <p:nvPr/>
        </p:nvSpPr>
        <p:spPr>
          <a:xfrm rot="10800000">
            <a:off x="4191000" y="4724400"/>
            <a:ext cx="304800" cy="228600"/>
          </a:xfrm>
          <a:prstGeom prst="rightArrow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6" name="Group 65"/>
          <p:cNvGrpSpPr/>
          <p:nvPr/>
        </p:nvGrpSpPr>
        <p:grpSpPr>
          <a:xfrm>
            <a:off x="1066800" y="4114800"/>
            <a:ext cx="2743200" cy="2108775"/>
            <a:chOff x="1752600" y="1676400"/>
            <a:chExt cx="4876800" cy="4177096"/>
          </a:xfrm>
        </p:grpSpPr>
        <p:sp>
          <p:nvSpPr>
            <p:cNvPr id="67" name="Oval 66"/>
            <p:cNvSpPr/>
            <p:nvPr/>
          </p:nvSpPr>
          <p:spPr>
            <a:xfrm>
              <a:off x="2362200" y="1828800"/>
              <a:ext cx="381000" cy="381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Oval 67"/>
            <p:cNvSpPr/>
            <p:nvPr/>
          </p:nvSpPr>
          <p:spPr>
            <a:xfrm>
              <a:off x="2362200" y="3657600"/>
              <a:ext cx="381000" cy="381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Oval 68"/>
            <p:cNvSpPr/>
            <p:nvPr/>
          </p:nvSpPr>
          <p:spPr>
            <a:xfrm>
              <a:off x="5410200" y="3657600"/>
              <a:ext cx="381000" cy="381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Oval 69"/>
            <p:cNvSpPr/>
            <p:nvPr/>
          </p:nvSpPr>
          <p:spPr>
            <a:xfrm>
              <a:off x="5486400" y="1828800"/>
              <a:ext cx="381000" cy="381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1752600" y="1905000"/>
              <a:ext cx="3810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i="1" dirty="0"/>
                <a:t>a</a:t>
              </a:r>
              <a:endParaRPr lang="en-US" sz="2800" i="1" dirty="0"/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6248400" y="1676400"/>
              <a:ext cx="3810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i="1" dirty="0"/>
                <a:t>b</a:t>
              </a:r>
              <a:endParaRPr lang="en-US" sz="2800" i="1" dirty="0"/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5486400" y="4191000"/>
              <a:ext cx="3810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i="1" dirty="0"/>
                <a:t>c</a:t>
              </a:r>
              <a:endParaRPr lang="en-US" sz="2800" i="1" dirty="0"/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2438400" y="4267200"/>
              <a:ext cx="3810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i="1" dirty="0"/>
                <a:t>d</a:t>
              </a:r>
              <a:endParaRPr lang="en-US" sz="2800" i="1" dirty="0"/>
            </a:p>
          </p:txBody>
        </p:sp>
        <p:cxnSp>
          <p:nvCxnSpPr>
            <p:cNvPr id="75" name="Straight Arrow Connector 74"/>
            <p:cNvCxnSpPr/>
            <p:nvPr/>
          </p:nvCxnSpPr>
          <p:spPr>
            <a:xfrm>
              <a:off x="2895600" y="2057400"/>
              <a:ext cx="2438400" cy="158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Arrow Connector 75"/>
            <p:cNvCxnSpPr/>
            <p:nvPr/>
          </p:nvCxnSpPr>
          <p:spPr>
            <a:xfrm flipV="1">
              <a:off x="2819400" y="2209800"/>
              <a:ext cx="2590800" cy="14478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Arrow Connector 76"/>
            <p:cNvCxnSpPr/>
            <p:nvPr/>
          </p:nvCxnSpPr>
          <p:spPr>
            <a:xfrm rot="5400000">
              <a:off x="5067300" y="2933700"/>
              <a:ext cx="1219200" cy="762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Arrow Connector 77"/>
            <p:cNvCxnSpPr/>
            <p:nvPr/>
          </p:nvCxnSpPr>
          <p:spPr>
            <a:xfrm rot="10800000" flipV="1">
              <a:off x="2819400" y="3810000"/>
              <a:ext cx="2438400" cy="762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9" name="TextBox 78"/>
            <p:cNvSpPr txBox="1"/>
            <p:nvPr/>
          </p:nvSpPr>
          <p:spPr>
            <a:xfrm>
              <a:off x="3513667" y="4695164"/>
              <a:ext cx="1828800" cy="1158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i="1" dirty="0"/>
                <a:t>R</a:t>
              </a:r>
              <a:r>
                <a:rPr lang="en-US" sz="3200" baseline="30000" dirty="0">
                  <a:latin typeface="Cambria Math" panose="02040503050406030204" pitchFamily="18" charset="0"/>
                  <a:ea typeface="Cambria Math" panose="02040503050406030204" pitchFamily="18" charset="0"/>
                </a:rPr>
                <a:t>4</a:t>
              </a:r>
              <a:endParaRPr lang="en-US" sz="3200" baseline="30000" dirty="0"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</p:grpSp>
      <p:sp>
        <p:nvSpPr>
          <p:cNvPr id="80" name="TextBox 79"/>
          <p:cNvSpPr txBox="1"/>
          <p:nvPr/>
        </p:nvSpPr>
        <p:spPr>
          <a:xfrm>
            <a:off x="685800" y="6172200"/>
            <a:ext cx="8229600" cy="646331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The pair (</a:t>
            </a:r>
            <a:r>
              <a:rPr lang="en-US" dirty="0" err="1"/>
              <a:t>x,y</a:t>
            </a:r>
            <a:r>
              <a:rPr lang="en-US" dirty="0"/>
              <a:t>) is in  </a:t>
            </a:r>
            <a:r>
              <a:rPr lang="en-US" i="1" dirty="0" err="1"/>
              <a:t>R</a:t>
            </a:r>
            <a:r>
              <a:rPr lang="en-US" i="1" baseline="30000" dirty="0" err="1">
                <a:ea typeface="Cambria Math" panose="02040503050406030204" pitchFamily="18" charset="0"/>
              </a:rPr>
              <a:t>n</a:t>
            </a:r>
            <a:r>
              <a:rPr lang="en-US" baseline="300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dirty="0"/>
              <a:t> if there is a path of length </a:t>
            </a:r>
            <a:r>
              <a:rPr lang="en-US" i="1" dirty="0"/>
              <a:t>n</a:t>
            </a:r>
            <a:r>
              <a:rPr lang="en-US" dirty="0"/>
              <a:t> from </a:t>
            </a:r>
            <a:r>
              <a:rPr lang="en-US" i="1" dirty="0"/>
              <a:t>x</a:t>
            </a:r>
            <a:r>
              <a:rPr lang="en-US" dirty="0"/>
              <a:t> to </a:t>
            </a:r>
            <a:r>
              <a:rPr lang="en-US" i="1" dirty="0"/>
              <a:t>y</a:t>
            </a:r>
            <a:r>
              <a:rPr lang="en-US" dirty="0"/>
              <a:t>  in </a:t>
            </a:r>
            <a:r>
              <a:rPr lang="en-US" i="1" dirty="0"/>
              <a:t>R</a:t>
            </a:r>
            <a:endParaRPr lang="en-US" dirty="0"/>
          </a:p>
          <a:p>
            <a:r>
              <a:rPr lang="en-US" dirty="0"/>
              <a:t>             (following the direction of the arrows). </a:t>
            </a:r>
            <a:endParaRPr lang="en-US" baseline="300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93" name="Freeform 92"/>
          <p:cNvSpPr/>
          <p:nvPr/>
        </p:nvSpPr>
        <p:spPr>
          <a:xfrm>
            <a:off x="7010400" y="4191000"/>
            <a:ext cx="330850" cy="348856"/>
          </a:xfrm>
          <a:custGeom>
            <a:avLst/>
            <a:gdLst>
              <a:gd name="connsiteX0" fmla="*/ 0 w 330850"/>
              <a:gd name="connsiteY0" fmla="*/ 126749 h 348856"/>
              <a:gd name="connsiteX1" fmla="*/ 45268 w 330850"/>
              <a:gd name="connsiteY1" fmla="*/ 45268 h 348856"/>
              <a:gd name="connsiteX2" fmla="*/ 72428 w 330850"/>
              <a:gd name="connsiteY2" fmla="*/ 36214 h 348856"/>
              <a:gd name="connsiteX3" fmla="*/ 99588 w 330850"/>
              <a:gd name="connsiteY3" fmla="*/ 18107 h 348856"/>
              <a:gd name="connsiteX4" fmla="*/ 153909 w 330850"/>
              <a:gd name="connsiteY4" fmla="*/ 0 h 348856"/>
              <a:gd name="connsiteX5" fmla="*/ 190123 w 330850"/>
              <a:gd name="connsiteY5" fmla="*/ 9054 h 348856"/>
              <a:gd name="connsiteX6" fmla="*/ 244444 w 330850"/>
              <a:gd name="connsiteY6" fmla="*/ 27161 h 348856"/>
              <a:gd name="connsiteX7" fmla="*/ 307818 w 330850"/>
              <a:gd name="connsiteY7" fmla="*/ 108642 h 348856"/>
              <a:gd name="connsiteX8" fmla="*/ 316872 w 330850"/>
              <a:gd name="connsiteY8" fmla="*/ 135802 h 348856"/>
              <a:gd name="connsiteX9" fmla="*/ 289711 w 330850"/>
              <a:gd name="connsiteY9" fmla="*/ 298765 h 348856"/>
              <a:gd name="connsiteX10" fmla="*/ 262551 w 330850"/>
              <a:gd name="connsiteY10" fmla="*/ 307818 h 348856"/>
              <a:gd name="connsiteX11" fmla="*/ 235390 w 330850"/>
              <a:gd name="connsiteY11" fmla="*/ 325925 h 348856"/>
              <a:gd name="connsiteX12" fmla="*/ 90535 w 330850"/>
              <a:gd name="connsiteY12" fmla="*/ 325925 h 348856"/>
              <a:gd name="connsiteX13" fmla="*/ 36214 w 330850"/>
              <a:gd name="connsiteY13" fmla="*/ 307818 h 3488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330850" h="348856">
                <a:moveTo>
                  <a:pt x="0" y="126749"/>
                </a:moveTo>
                <a:cubicBezTo>
                  <a:pt x="7972" y="102834"/>
                  <a:pt x="21921" y="53051"/>
                  <a:pt x="45268" y="45268"/>
                </a:cubicBezTo>
                <a:cubicBezTo>
                  <a:pt x="54321" y="42250"/>
                  <a:pt x="63892" y="40482"/>
                  <a:pt x="72428" y="36214"/>
                </a:cubicBezTo>
                <a:cubicBezTo>
                  <a:pt x="82160" y="31348"/>
                  <a:pt x="89645" y="22526"/>
                  <a:pt x="99588" y="18107"/>
                </a:cubicBezTo>
                <a:cubicBezTo>
                  <a:pt x="117029" y="10355"/>
                  <a:pt x="153909" y="0"/>
                  <a:pt x="153909" y="0"/>
                </a:cubicBezTo>
                <a:cubicBezTo>
                  <a:pt x="165980" y="3018"/>
                  <a:pt x="178205" y="5479"/>
                  <a:pt x="190123" y="9054"/>
                </a:cubicBezTo>
                <a:cubicBezTo>
                  <a:pt x="208404" y="14539"/>
                  <a:pt x="244444" y="27161"/>
                  <a:pt x="244444" y="27161"/>
                </a:cubicBezTo>
                <a:cubicBezTo>
                  <a:pt x="267879" y="50596"/>
                  <a:pt x="296988" y="76154"/>
                  <a:pt x="307818" y="108642"/>
                </a:cubicBezTo>
                <a:lnTo>
                  <a:pt x="316872" y="135802"/>
                </a:lnTo>
                <a:cubicBezTo>
                  <a:pt x="315989" y="149048"/>
                  <a:pt x="330850" y="265854"/>
                  <a:pt x="289711" y="298765"/>
                </a:cubicBezTo>
                <a:cubicBezTo>
                  <a:pt x="282259" y="304727"/>
                  <a:pt x="271604" y="304800"/>
                  <a:pt x="262551" y="307818"/>
                </a:cubicBezTo>
                <a:cubicBezTo>
                  <a:pt x="253497" y="313854"/>
                  <a:pt x="245122" y="321059"/>
                  <a:pt x="235390" y="325925"/>
                </a:cubicBezTo>
                <a:cubicBezTo>
                  <a:pt x="189530" y="348856"/>
                  <a:pt x="140940" y="329803"/>
                  <a:pt x="90535" y="325925"/>
                </a:cubicBezTo>
                <a:lnTo>
                  <a:pt x="36214" y="307818"/>
                </a:lnTo>
              </a:path>
            </a:pathLst>
          </a:cu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Freeform 93"/>
          <p:cNvSpPr/>
          <p:nvPr/>
        </p:nvSpPr>
        <p:spPr>
          <a:xfrm>
            <a:off x="6934200" y="5029200"/>
            <a:ext cx="330850" cy="348856"/>
          </a:xfrm>
          <a:custGeom>
            <a:avLst/>
            <a:gdLst>
              <a:gd name="connsiteX0" fmla="*/ 0 w 330850"/>
              <a:gd name="connsiteY0" fmla="*/ 126749 h 348856"/>
              <a:gd name="connsiteX1" fmla="*/ 45268 w 330850"/>
              <a:gd name="connsiteY1" fmla="*/ 45268 h 348856"/>
              <a:gd name="connsiteX2" fmla="*/ 72428 w 330850"/>
              <a:gd name="connsiteY2" fmla="*/ 36214 h 348856"/>
              <a:gd name="connsiteX3" fmla="*/ 99588 w 330850"/>
              <a:gd name="connsiteY3" fmla="*/ 18107 h 348856"/>
              <a:gd name="connsiteX4" fmla="*/ 153909 w 330850"/>
              <a:gd name="connsiteY4" fmla="*/ 0 h 348856"/>
              <a:gd name="connsiteX5" fmla="*/ 190123 w 330850"/>
              <a:gd name="connsiteY5" fmla="*/ 9054 h 348856"/>
              <a:gd name="connsiteX6" fmla="*/ 244444 w 330850"/>
              <a:gd name="connsiteY6" fmla="*/ 27161 h 348856"/>
              <a:gd name="connsiteX7" fmla="*/ 307818 w 330850"/>
              <a:gd name="connsiteY7" fmla="*/ 108642 h 348856"/>
              <a:gd name="connsiteX8" fmla="*/ 316872 w 330850"/>
              <a:gd name="connsiteY8" fmla="*/ 135802 h 348856"/>
              <a:gd name="connsiteX9" fmla="*/ 289711 w 330850"/>
              <a:gd name="connsiteY9" fmla="*/ 298765 h 348856"/>
              <a:gd name="connsiteX10" fmla="*/ 262551 w 330850"/>
              <a:gd name="connsiteY10" fmla="*/ 307818 h 348856"/>
              <a:gd name="connsiteX11" fmla="*/ 235390 w 330850"/>
              <a:gd name="connsiteY11" fmla="*/ 325925 h 348856"/>
              <a:gd name="connsiteX12" fmla="*/ 90535 w 330850"/>
              <a:gd name="connsiteY12" fmla="*/ 325925 h 348856"/>
              <a:gd name="connsiteX13" fmla="*/ 36214 w 330850"/>
              <a:gd name="connsiteY13" fmla="*/ 307818 h 3488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330850" h="348856">
                <a:moveTo>
                  <a:pt x="0" y="126749"/>
                </a:moveTo>
                <a:cubicBezTo>
                  <a:pt x="7972" y="102834"/>
                  <a:pt x="21921" y="53051"/>
                  <a:pt x="45268" y="45268"/>
                </a:cubicBezTo>
                <a:cubicBezTo>
                  <a:pt x="54321" y="42250"/>
                  <a:pt x="63892" y="40482"/>
                  <a:pt x="72428" y="36214"/>
                </a:cubicBezTo>
                <a:cubicBezTo>
                  <a:pt x="82160" y="31348"/>
                  <a:pt x="89645" y="22526"/>
                  <a:pt x="99588" y="18107"/>
                </a:cubicBezTo>
                <a:cubicBezTo>
                  <a:pt x="117029" y="10355"/>
                  <a:pt x="153909" y="0"/>
                  <a:pt x="153909" y="0"/>
                </a:cubicBezTo>
                <a:cubicBezTo>
                  <a:pt x="165980" y="3018"/>
                  <a:pt x="178205" y="5479"/>
                  <a:pt x="190123" y="9054"/>
                </a:cubicBezTo>
                <a:cubicBezTo>
                  <a:pt x="208404" y="14539"/>
                  <a:pt x="244444" y="27161"/>
                  <a:pt x="244444" y="27161"/>
                </a:cubicBezTo>
                <a:cubicBezTo>
                  <a:pt x="267879" y="50596"/>
                  <a:pt x="296988" y="76154"/>
                  <a:pt x="307818" y="108642"/>
                </a:cubicBezTo>
                <a:lnTo>
                  <a:pt x="316872" y="135802"/>
                </a:lnTo>
                <a:cubicBezTo>
                  <a:pt x="315989" y="149048"/>
                  <a:pt x="330850" y="265854"/>
                  <a:pt x="289711" y="298765"/>
                </a:cubicBezTo>
                <a:cubicBezTo>
                  <a:pt x="282259" y="304727"/>
                  <a:pt x="271604" y="304800"/>
                  <a:pt x="262551" y="307818"/>
                </a:cubicBezTo>
                <a:cubicBezTo>
                  <a:pt x="253497" y="313854"/>
                  <a:pt x="245122" y="321059"/>
                  <a:pt x="235390" y="325925"/>
                </a:cubicBezTo>
                <a:cubicBezTo>
                  <a:pt x="189530" y="348856"/>
                  <a:pt x="140940" y="329803"/>
                  <a:pt x="90535" y="325925"/>
                </a:cubicBezTo>
                <a:lnTo>
                  <a:pt x="36214" y="307818"/>
                </a:lnTo>
              </a:path>
            </a:pathLst>
          </a:cu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Freeform 94"/>
          <p:cNvSpPr/>
          <p:nvPr/>
        </p:nvSpPr>
        <p:spPr>
          <a:xfrm rot="881162">
            <a:off x="5525642" y="5062139"/>
            <a:ext cx="304800" cy="348856"/>
          </a:xfrm>
          <a:custGeom>
            <a:avLst/>
            <a:gdLst>
              <a:gd name="connsiteX0" fmla="*/ 0 w 330850"/>
              <a:gd name="connsiteY0" fmla="*/ 126749 h 348856"/>
              <a:gd name="connsiteX1" fmla="*/ 45268 w 330850"/>
              <a:gd name="connsiteY1" fmla="*/ 45268 h 348856"/>
              <a:gd name="connsiteX2" fmla="*/ 72428 w 330850"/>
              <a:gd name="connsiteY2" fmla="*/ 36214 h 348856"/>
              <a:gd name="connsiteX3" fmla="*/ 99588 w 330850"/>
              <a:gd name="connsiteY3" fmla="*/ 18107 h 348856"/>
              <a:gd name="connsiteX4" fmla="*/ 153909 w 330850"/>
              <a:gd name="connsiteY4" fmla="*/ 0 h 348856"/>
              <a:gd name="connsiteX5" fmla="*/ 190123 w 330850"/>
              <a:gd name="connsiteY5" fmla="*/ 9054 h 348856"/>
              <a:gd name="connsiteX6" fmla="*/ 244444 w 330850"/>
              <a:gd name="connsiteY6" fmla="*/ 27161 h 348856"/>
              <a:gd name="connsiteX7" fmla="*/ 307818 w 330850"/>
              <a:gd name="connsiteY7" fmla="*/ 108642 h 348856"/>
              <a:gd name="connsiteX8" fmla="*/ 316872 w 330850"/>
              <a:gd name="connsiteY8" fmla="*/ 135802 h 348856"/>
              <a:gd name="connsiteX9" fmla="*/ 289711 w 330850"/>
              <a:gd name="connsiteY9" fmla="*/ 298765 h 348856"/>
              <a:gd name="connsiteX10" fmla="*/ 262551 w 330850"/>
              <a:gd name="connsiteY10" fmla="*/ 307818 h 348856"/>
              <a:gd name="connsiteX11" fmla="*/ 235390 w 330850"/>
              <a:gd name="connsiteY11" fmla="*/ 325925 h 348856"/>
              <a:gd name="connsiteX12" fmla="*/ 90535 w 330850"/>
              <a:gd name="connsiteY12" fmla="*/ 325925 h 348856"/>
              <a:gd name="connsiteX13" fmla="*/ 36214 w 330850"/>
              <a:gd name="connsiteY13" fmla="*/ 307818 h 3488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330850" h="348856">
                <a:moveTo>
                  <a:pt x="0" y="126749"/>
                </a:moveTo>
                <a:cubicBezTo>
                  <a:pt x="7972" y="102834"/>
                  <a:pt x="21921" y="53051"/>
                  <a:pt x="45268" y="45268"/>
                </a:cubicBezTo>
                <a:cubicBezTo>
                  <a:pt x="54321" y="42250"/>
                  <a:pt x="63892" y="40482"/>
                  <a:pt x="72428" y="36214"/>
                </a:cubicBezTo>
                <a:cubicBezTo>
                  <a:pt x="82160" y="31348"/>
                  <a:pt x="89645" y="22526"/>
                  <a:pt x="99588" y="18107"/>
                </a:cubicBezTo>
                <a:cubicBezTo>
                  <a:pt x="117029" y="10355"/>
                  <a:pt x="153909" y="0"/>
                  <a:pt x="153909" y="0"/>
                </a:cubicBezTo>
                <a:cubicBezTo>
                  <a:pt x="165980" y="3018"/>
                  <a:pt x="178205" y="5479"/>
                  <a:pt x="190123" y="9054"/>
                </a:cubicBezTo>
                <a:cubicBezTo>
                  <a:pt x="208404" y="14539"/>
                  <a:pt x="244444" y="27161"/>
                  <a:pt x="244444" y="27161"/>
                </a:cubicBezTo>
                <a:cubicBezTo>
                  <a:pt x="267879" y="50596"/>
                  <a:pt x="296988" y="76154"/>
                  <a:pt x="307818" y="108642"/>
                </a:cubicBezTo>
                <a:lnTo>
                  <a:pt x="316872" y="135802"/>
                </a:lnTo>
                <a:cubicBezTo>
                  <a:pt x="315989" y="149048"/>
                  <a:pt x="330850" y="265854"/>
                  <a:pt x="289711" y="298765"/>
                </a:cubicBezTo>
                <a:cubicBezTo>
                  <a:pt x="282259" y="304727"/>
                  <a:pt x="271604" y="304800"/>
                  <a:pt x="262551" y="307818"/>
                </a:cubicBezTo>
                <a:cubicBezTo>
                  <a:pt x="253497" y="313854"/>
                  <a:pt x="245122" y="321059"/>
                  <a:pt x="235390" y="325925"/>
                </a:cubicBezTo>
                <a:cubicBezTo>
                  <a:pt x="189530" y="348856"/>
                  <a:pt x="140940" y="329803"/>
                  <a:pt x="90535" y="325925"/>
                </a:cubicBezTo>
                <a:lnTo>
                  <a:pt x="36214" y="307818"/>
                </a:lnTo>
              </a:path>
            </a:pathLst>
          </a:cu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Section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Relations and Functions</a:t>
            </a:r>
            <a:endParaRPr lang="en-US" dirty="0"/>
          </a:p>
          <a:p>
            <a:r>
              <a:rPr lang="en-US" dirty="0"/>
              <a:t>Properties of Relations</a:t>
            </a:r>
            <a:endParaRPr lang="en-US" dirty="0"/>
          </a:p>
          <a:p>
            <a:pPr lvl="1"/>
            <a:r>
              <a:rPr lang="en-US" dirty="0"/>
              <a:t>Reflexive Relations</a:t>
            </a:r>
            <a:endParaRPr lang="en-US" dirty="0"/>
          </a:p>
          <a:p>
            <a:pPr lvl="1"/>
            <a:r>
              <a:rPr lang="en-US" dirty="0"/>
              <a:t>Symmetric and </a:t>
            </a:r>
            <a:r>
              <a:rPr lang="en-US" dirty="0" err="1"/>
              <a:t>Antisymmetric</a:t>
            </a:r>
            <a:r>
              <a:rPr lang="en-US" dirty="0"/>
              <a:t> Relations</a:t>
            </a:r>
            <a:endParaRPr lang="en-US" dirty="0"/>
          </a:p>
          <a:p>
            <a:pPr lvl="1"/>
            <a:r>
              <a:rPr lang="en-US" dirty="0"/>
              <a:t>Transitive Relations</a:t>
            </a:r>
            <a:endParaRPr lang="en-US" dirty="0"/>
          </a:p>
          <a:p>
            <a:r>
              <a:rPr lang="en-US" dirty="0"/>
              <a:t>Combining Relations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Binary Relations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/>
              <a:t>   Definition:</a:t>
            </a:r>
            <a:r>
              <a:rPr lang="en-US" dirty="0"/>
              <a:t> A </a:t>
            </a:r>
            <a:r>
              <a:rPr lang="en-US" i="1" dirty="0"/>
              <a:t>binary relation R</a:t>
            </a:r>
            <a:r>
              <a:rPr lang="en-US" dirty="0"/>
              <a:t> from a set </a:t>
            </a:r>
            <a:r>
              <a:rPr lang="en-US" i="1" dirty="0"/>
              <a:t>A</a:t>
            </a:r>
            <a:r>
              <a:rPr lang="en-US" dirty="0"/>
              <a:t> to a set </a:t>
            </a:r>
            <a:r>
              <a:rPr lang="en-US" i="1" dirty="0"/>
              <a:t>B</a:t>
            </a:r>
            <a:r>
              <a:rPr lang="en-US" dirty="0"/>
              <a:t> is a subset </a:t>
            </a:r>
            <a:r>
              <a:rPr lang="en-US" i="1" dirty="0"/>
              <a:t>R 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⊆</a:t>
            </a:r>
            <a:r>
              <a:rPr lang="en-US" i="1" dirty="0">
                <a:latin typeface="Cambria Math" panose="02040503050406030204"/>
                <a:ea typeface="Cambria Math" panose="02040503050406030204"/>
              </a:rPr>
              <a:t> A 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×</a:t>
            </a:r>
            <a:r>
              <a:rPr lang="en-US" i="1" dirty="0">
                <a:latin typeface="Cambria Math" panose="02040503050406030204"/>
                <a:ea typeface="Cambria Math" panose="02040503050406030204"/>
              </a:rPr>
              <a:t> B.</a:t>
            </a:r>
            <a:endParaRPr lang="en-US" i="1" dirty="0">
              <a:latin typeface="Cambria Math" panose="02040503050406030204"/>
              <a:ea typeface="Cambria Math" panose="02040503050406030204"/>
            </a:endParaRPr>
          </a:p>
          <a:p>
            <a:pPr>
              <a:buNone/>
            </a:pPr>
            <a:r>
              <a:rPr lang="en-US" b="1" dirty="0">
                <a:ea typeface="Cambria Math" panose="02040503050406030204"/>
              </a:rPr>
              <a:t>    Example</a:t>
            </a:r>
            <a:r>
              <a:rPr lang="en-US" dirty="0">
                <a:ea typeface="Cambria Math" panose="02040503050406030204"/>
              </a:rPr>
              <a:t>:</a:t>
            </a:r>
            <a:endParaRPr lang="en-US" dirty="0">
              <a:ea typeface="Cambria Math" panose="02040503050406030204"/>
            </a:endParaRPr>
          </a:p>
          <a:p>
            <a:pPr lvl="1"/>
            <a:r>
              <a:rPr lang="en-US" dirty="0">
                <a:ea typeface="Cambria Math" panose="02040503050406030204"/>
              </a:rPr>
              <a:t>Let </a:t>
            </a:r>
            <a:r>
              <a:rPr lang="en-US" i="1" dirty="0">
                <a:ea typeface="Cambria Math" panose="02040503050406030204"/>
              </a:rPr>
              <a:t>A = </a:t>
            </a:r>
            <a:r>
              <a:rPr lang="en-US" dirty="0">
                <a:ea typeface="Cambria Math" panose="02040503050406030204"/>
              </a:rPr>
              <a:t>{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0</a:t>
            </a:r>
            <a:r>
              <a:rPr lang="en-US" dirty="0">
                <a:ea typeface="Cambria Math" panose="02040503050406030204"/>
              </a:rPr>
              <a:t>,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1,2</a:t>
            </a:r>
            <a:r>
              <a:rPr lang="en-US" dirty="0">
                <a:ea typeface="Cambria Math" panose="02040503050406030204"/>
              </a:rPr>
              <a:t>}</a:t>
            </a:r>
            <a:r>
              <a:rPr lang="en-US" i="1" dirty="0">
                <a:ea typeface="Cambria Math" panose="02040503050406030204"/>
              </a:rPr>
              <a:t> </a:t>
            </a:r>
            <a:r>
              <a:rPr lang="en-US" dirty="0">
                <a:ea typeface="Cambria Math" panose="02040503050406030204"/>
              </a:rPr>
              <a:t>and</a:t>
            </a:r>
            <a:r>
              <a:rPr lang="en-US" i="1" dirty="0">
                <a:ea typeface="Cambria Math" panose="02040503050406030204"/>
              </a:rPr>
              <a:t> B = </a:t>
            </a:r>
            <a:r>
              <a:rPr lang="en-US" dirty="0">
                <a:ea typeface="Cambria Math" panose="02040503050406030204"/>
              </a:rPr>
              <a:t>{</a:t>
            </a:r>
            <a:r>
              <a:rPr lang="en-US" i="1" dirty="0" err="1">
                <a:ea typeface="Cambria Math" panose="02040503050406030204"/>
              </a:rPr>
              <a:t>a,b</a:t>
            </a:r>
            <a:r>
              <a:rPr lang="en-US" dirty="0">
                <a:ea typeface="Cambria Math" panose="02040503050406030204"/>
              </a:rPr>
              <a:t>} </a:t>
            </a:r>
            <a:endParaRPr lang="en-US" dirty="0">
              <a:ea typeface="Cambria Math" panose="02040503050406030204"/>
            </a:endParaRPr>
          </a:p>
          <a:p>
            <a:pPr lvl="1"/>
            <a:r>
              <a:rPr lang="en-US" dirty="0">
                <a:ea typeface="Cambria Math" panose="02040503050406030204"/>
              </a:rPr>
              <a:t>{(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0, </a:t>
            </a:r>
            <a:r>
              <a:rPr lang="en-US" i="1" dirty="0">
                <a:ea typeface="Cambria Math" panose="02040503050406030204"/>
              </a:rPr>
              <a:t>a</a:t>
            </a:r>
            <a:r>
              <a:rPr lang="en-US" dirty="0">
                <a:ea typeface="Cambria Math" panose="02040503050406030204"/>
              </a:rPr>
              <a:t>)</a:t>
            </a:r>
            <a:r>
              <a:rPr lang="en-US" i="1" dirty="0">
                <a:ea typeface="Cambria Math" panose="02040503050406030204"/>
              </a:rPr>
              <a:t>, </a:t>
            </a:r>
            <a:r>
              <a:rPr lang="en-US" dirty="0">
                <a:ea typeface="Cambria Math" panose="02040503050406030204"/>
              </a:rPr>
              <a:t>(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0, </a:t>
            </a:r>
            <a:r>
              <a:rPr lang="en-US" i="1" dirty="0">
                <a:ea typeface="Cambria Math" panose="02040503050406030204"/>
              </a:rPr>
              <a:t>b</a:t>
            </a:r>
            <a:r>
              <a:rPr lang="en-US" dirty="0">
                <a:ea typeface="Cambria Math" panose="02040503050406030204"/>
              </a:rPr>
              <a:t>)</a:t>
            </a:r>
            <a:r>
              <a:rPr lang="en-US" i="1" dirty="0">
                <a:ea typeface="Cambria Math" panose="02040503050406030204"/>
              </a:rPr>
              <a:t>, </a:t>
            </a:r>
            <a:r>
              <a:rPr lang="en-US" dirty="0">
                <a:ea typeface="Cambria Math" panose="02040503050406030204"/>
              </a:rPr>
              <a:t>(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1,</a:t>
            </a:r>
            <a:r>
              <a:rPr lang="en-US" i="1" dirty="0">
                <a:ea typeface="Cambria Math" panose="02040503050406030204"/>
              </a:rPr>
              <a:t>a</a:t>
            </a:r>
            <a:r>
              <a:rPr lang="en-US" dirty="0">
                <a:ea typeface="Cambria Math" panose="02040503050406030204"/>
              </a:rPr>
              <a:t>) </a:t>
            </a:r>
            <a:r>
              <a:rPr lang="en-US" i="1" dirty="0">
                <a:ea typeface="Cambria Math" panose="02040503050406030204"/>
              </a:rPr>
              <a:t>, </a:t>
            </a:r>
            <a:r>
              <a:rPr lang="en-US" dirty="0">
                <a:ea typeface="Cambria Math" panose="02040503050406030204"/>
              </a:rPr>
              <a:t>(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2, </a:t>
            </a:r>
            <a:r>
              <a:rPr lang="en-US" i="1" dirty="0">
                <a:ea typeface="Cambria Math" panose="02040503050406030204"/>
              </a:rPr>
              <a:t>b</a:t>
            </a:r>
            <a:r>
              <a:rPr lang="en-US" dirty="0">
                <a:ea typeface="Cambria Math" panose="02040503050406030204"/>
              </a:rPr>
              <a:t>)} is a relation from </a:t>
            </a:r>
            <a:r>
              <a:rPr lang="en-US" i="1" dirty="0">
                <a:ea typeface="Cambria Math" panose="02040503050406030204"/>
              </a:rPr>
              <a:t>A</a:t>
            </a:r>
            <a:r>
              <a:rPr lang="en-US" dirty="0">
                <a:ea typeface="Cambria Math" panose="02040503050406030204"/>
              </a:rPr>
              <a:t> to </a:t>
            </a:r>
            <a:r>
              <a:rPr lang="en-US" i="1" dirty="0">
                <a:ea typeface="Cambria Math" panose="02040503050406030204"/>
              </a:rPr>
              <a:t>B</a:t>
            </a:r>
            <a:r>
              <a:rPr lang="en-US" dirty="0">
                <a:ea typeface="Cambria Math" panose="02040503050406030204"/>
              </a:rPr>
              <a:t>. </a:t>
            </a:r>
            <a:endParaRPr lang="en-US" dirty="0">
              <a:ea typeface="Cambria Math" panose="02040503050406030204"/>
            </a:endParaRPr>
          </a:p>
          <a:p>
            <a:pPr lvl="1"/>
            <a:r>
              <a:rPr lang="en-US" dirty="0">
                <a:ea typeface="Cambria Math" panose="02040503050406030204"/>
              </a:rPr>
              <a:t>We can represent relations from a set </a:t>
            </a:r>
            <a:r>
              <a:rPr lang="en-US" i="1" dirty="0">
                <a:ea typeface="Cambria Math" panose="02040503050406030204"/>
              </a:rPr>
              <a:t>A</a:t>
            </a:r>
            <a:r>
              <a:rPr lang="en-US" dirty="0">
                <a:ea typeface="Cambria Math" panose="02040503050406030204"/>
              </a:rPr>
              <a:t> to a set </a:t>
            </a:r>
            <a:r>
              <a:rPr lang="en-US" i="1" dirty="0">
                <a:ea typeface="Cambria Math" panose="02040503050406030204"/>
              </a:rPr>
              <a:t>B</a:t>
            </a:r>
            <a:r>
              <a:rPr lang="en-US" dirty="0">
                <a:ea typeface="Cambria Math" panose="02040503050406030204"/>
              </a:rPr>
              <a:t> graphically or using a table:</a:t>
            </a:r>
            <a:endParaRPr lang="en-US" dirty="0">
              <a:ea typeface="Cambria Math" panose="02040503050406030204"/>
            </a:endParaRPr>
          </a:p>
          <a:p>
            <a:endParaRPr lang="en-US" dirty="0">
              <a:latin typeface="+mj-lt"/>
            </a:endParaRPr>
          </a:p>
        </p:txBody>
      </p:sp>
      <p:pic>
        <p:nvPicPr>
          <p:cNvPr id="4" name="Picture 3" descr="0801.jpg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1676400" y="5105400"/>
            <a:ext cx="2394204" cy="133883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8200" y="5105400"/>
            <a:ext cx="3886200" cy="120032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Relations are more general than functions. A function is a relation where exactly one element of </a:t>
            </a:r>
            <a:r>
              <a:rPr lang="en-US" i="1" dirty="0"/>
              <a:t>B</a:t>
            </a:r>
            <a:r>
              <a:rPr lang="en-US" dirty="0"/>
              <a:t> is related to each element of </a:t>
            </a:r>
            <a:r>
              <a:rPr lang="en-US" i="1" dirty="0"/>
              <a:t>A.</a:t>
            </a:r>
            <a:r>
              <a:rPr lang="en-US" dirty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Binary Relation on a Set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133600"/>
            <a:ext cx="8229600" cy="43891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/>
              <a:t>   Definition:</a:t>
            </a:r>
            <a:r>
              <a:rPr lang="en-US" dirty="0"/>
              <a:t> A binary relation </a:t>
            </a:r>
            <a:r>
              <a:rPr lang="en-US" i="1" dirty="0"/>
              <a:t>R</a:t>
            </a:r>
            <a:r>
              <a:rPr lang="en-US" dirty="0"/>
              <a:t> </a:t>
            </a:r>
            <a:r>
              <a:rPr lang="en-US" i="1" dirty="0"/>
              <a:t>on a set A</a:t>
            </a:r>
            <a:r>
              <a:rPr lang="en-US" dirty="0"/>
              <a:t> is a subset of </a:t>
            </a:r>
            <a:r>
              <a:rPr lang="en-US" i="1" dirty="0"/>
              <a:t>A 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×</a:t>
            </a:r>
            <a:r>
              <a:rPr lang="en-US" i="1" dirty="0"/>
              <a:t> A </a:t>
            </a:r>
            <a:r>
              <a:rPr lang="en-US" dirty="0"/>
              <a:t>or a relation from </a:t>
            </a:r>
            <a:r>
              <a:rPr lang="en-US" i="1" dirty="0"/>
              <a:t>A</a:t>
            </a:r>
            <a:r>
              <a:rPr lang="en-US" dirty="0"/>
              <a:t> to </a:t>
            </a:r>
            <a:r>
              <a:rPr lang="en-US" i="1" dirty="0"/>
              <a:t>A</a:t>
            </a:r>
            <a:r>
              <a:rPr lang="en-US" dirty="0"/>
              <a:t>.</a:t>
            </a:r>
            <a:endParaRPr lang="en-US" dirty="0"/>
          </a:p>
          <a:p>
            <a:pPr>
              <a:buNone/>
            </a:pPr>
            <a:r>
              <a:rPr lang="en-US" b="1" dirty="0"/>
              <a:t>   Example</a:t>
            </a:r>
            <a:r>
              <a:rPr lang="en-US" dirty="0"/>
              <a:t>:</a:t>
            </a:r>
            <a:endParaRPr lang="en-US" dirty="0"/>
          </a:p>
          <a:p>
            <a:pPr lvl="1"/>
            <a:r>
              <a:rPr lang="en-US" dirty="0"/>
              <a:t>Suppose that </a:t>
            </a:r>
            <a:r>
              <a:rPr lang="en-US" i="1" dirty="0"/>
              <a:t>   A = </a:t>
            </a:r>
            <a:r>
              <a:rPr lang="en-US" dirty="0"/>
              <a:t>{</a:t>
            </a:r>
            <a:r>
              <a:rPr lang="en-US" i="1" dirty="0" err="1"/>
              <a:t>a,b,c</a:t>
            </a:r>
            <a:r>
              <a:rPr lang="en-US" dirty="0"/>
              <a:t>}. Then</a:t>
            </a:r>
            <a:r>
              <a:rPr lang="en-US" i="1" dirty="0"/>
              <a:t> R = </a:t>
            </a:r>
            <a:r>
              <a:rPr lang="en-US" dirty="0"/>
              <a:t>{(</a:t>
            </a:r>
            <a:r>
              <a:rPr lang="en-US" i="1" dirty="0" err="1"/>
              <a:t>a,a</a:t>
            </a:r>
            <a:r>
              <a:rPr lang="en-US" dirty="0"/>
              <a:t>)</a:t>
            </a:r>
            <a:r>
              <a:rPr lang="en-US" i="1" dirty="0"/>
              <a:t>,</a:t>
            </a:r>
            <a:r>
              <a:rPr lang="en-US" dirty="0"/>
              <a:t>(</a:t>
            </a:r>
            <a:r>
              <a:rPr lang="en-US" i="1" dirty="0" err="1"/>
              <a:t>a,b</a:t>
            </a:r>
            <a:r>
              <a:rPr lang="en-US" dirty="0"/>
              <a:t>)</a:t>
            </a:r>
            <a:r>
              <a:rPr lang="en-US" i="1" dirty="0"/>
              <a:t>, </a:t>
            </a:r>
            <a:r>
              <a:rPr lang="en-US" dirty="0"/>
              <a:t>(</a:t>
            </a:r>
            <a:r>
              <a:rPr lang="en-US" i="1" dirty="0" err="1"/>
              <a:t>a,c</a:t>
            </a:r>
            <a:r>
              <a:rPr lang="en-US" dirty="0"/>
              <a:t>)} is a relation on </a:t>
            </a:r>
            <a:r>
              <a:rPr lang="en-US" i="1" dirty="0"/>
              <a:t>A</a:t>
            </a:r>
            <a:r>
              <a:rPr lang="en-US" dirty="0"/>
              <a:t>. </a:t>
            </a:r>
            <a:endParaRPr lang="en-US" dirty="0"/>
          </a:p>
          <a:p>
            <a:pPr lvl="1"/>
            <a:r>
              <a:rPr lang="en-US" dirty="0"/>
              <a:t>Let  </a:t>
            </a:r>
            <a:r>
              <a:rPr lang="en-US" i="1" dirty="0"/>
              <a:t>A = </a:t>
            </a:r>
            <a:r>
              <a:rPr lang="en-US" dirty="0"/>
              <a:t>{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1, 2, 3, 4</a:t>
            </a:r>
            <a:r>
              <a:rPr lang="en-US" dirty="0"/>
              <a:t>}. The ordered pairs in the relation                  R </a:t>
            </a:r>
            <a:r>
              <a:rPr lang="en-US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dirty="0"/>
              <a:t>= {(</a:t>
            </a:r>
            <a:r>
              <a:rPr lang="en-US" i="1" dirty="0" err="1"/>
              <a:t>a</a:t>
            </a:r>
            <a:r>
              <a:rPr lang="en-US" dirty="0" err="1"/>
              <a:t>,</a:t>
            </a:r>
            <a:r>
              <a:rPr lang="en-US" i="1" dirty="0" err="1"/>
              <a:t>b</a:t>
            </a:r>
            <a:r>
              <a:rPr lang="en-US" dirty="0"/>
              <a:t>) | </a:t>
            </a:r>
            <a:r>
              <a:rPr lang="en-US" i="1" dirty="0"/>
              <a:t>a</a:t>
            </a:r>
            <a:r>
              <a:rPr lang="en-US" dirty="0"/>
              <a:t> 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divides </a:t>
            </a:r>
            <a:r>
              <a:rPr lang="en-US" i="1" dirty="0">
                <a:latin typeface="Cambria Math" panose="02040503050406030204"/>
                <a:ea typeface="Cambria Math" panose="02040503050406030204"/>
              </a:rPr>
              <a:t>b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} are</a:t>
            </a:r>
            <a:endParaRPr lang="en-US" dirty="0">
              <a:latin typeface="Cambria Math" panose="02040503050406030204"/>
              <a:ea typeface="Cambria Math" panose="02040503050406030204"/>
            </a:endParaRPr>
          </a:p>
          <a:p>
            <a:pPr lvl="1">
              <a:buNone/>
            </a:pPr>
            <a:r>
              <a:rPr lang="en-US" dirty="0">
                <a:latin typeface="Cambria Math" panose="02040503050406030204"/>
                <a:ea typeface="Cambria Math" panose="02040503050406030204"/>
              </a:rPr>
              <a:t>     (1,1), (1, 2), (1,3), (1, 4), (2, 2), (2, 4), (3, 3), and  (4, 4).</a:t>
            </a:r>
            <a:endParaRPr lang="en-US" i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Binary Relation on a Set (</a:t>
            </a:r>
            <a:r>
              <a:rPr lang="en-US" i="1" dirty="0"/>
              <a:t>cont.</a:t>
            </a:r>
            <a:r>
              <a:rPr lang="en-US" dirty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74320" lvl="2" indent="-274320">
              <a:buClr>
                <a:schemeClr val="accent3"/>
              </a:buClr>
              <a:buSzPct val="95000"/>
              <a:buNone/>
            </a:pPr>
            <a:r>
              <a:rPr lang="en-US" b="1" dirty="0"/>
              <a:t>    </a:t>
            </a:r>
            <a:r>
              <a:rPr lang="en-US" sz="2400" b="1" dirty="0"/>
              <a:t>Question</a:t>
            </a:r>
            <a:r>
              <a:rPr lang="en-US" sz="2400" dirty="0"/>
              <a:t>: How many relations are there on a set </a:t>
            </a:r>
            <a:r>
              <a:rPr lang="en-US" sz="2400" i="1" dirty="0"/>
              <a:t>A</a:t>
            </a:r>
            <a:r>
              <a:rPr lang="en-US" sz="2400" dirty="0"/>
              <a:t>?</a:t>
            </a:r>
            <a:r>
              <a:rPr lang="en-US" sz="2400" b="1" dirty="0"/>
              <a:t> </a:t>
            </a:r>
            <a:endParaRPr lang="en-US" sz="2400" b="1" dirty="0"/>
          </a:p>
          <a:p>
            <a:pPr marL="274320" lvl="2" indent="-274320">
              <a:buClr>
                <a:schemeClr val="accent3"/>
              </a:buClr>
              <a:buSzPct val="95000"/>
              <a:buNone/>
            </a:pPr>
            <a:endParaRPr lang="en-US" sz="2400" b="1" dirty="0"/>
          </a:p>
          <a:p>
            <a:pPr marL="274320" lvl="2" indent="0">
              <a:spcBef>
                <a:spcPts val="0"/>
              </a:spcBef>
              <a:buNone/>
            </a:pPr>
            <a:r>
              <a:rPr lang="en-US" sz="2400" b="1" dirty="0"/>
              <a:t>Solution</a:t>
            </a:r>
            <a:r>
              <a:rPr lang="en-US" sz="2400" dirty="0"/>
              <a:t>:  Because a relation on </a:t>
            </a:r>
            <a:r>
              <a:rPr lang="en-US" sz="2400" i="1" dirty="0"/>
              <a:t>A</a:t>
            </a:r>
            <a:r>
              <a:rPr lang="en-US" sz="2400" dirty="0"/>
              <a:t> is the same thing as a subset of </a:t>
            </a:r>
            <a:r>
              <a:rPr lang="en-US" sz="2400" i="1" dirty="0"/>
              <a:t>A</a:t>
            </a:r>
            <a:r>
              <a:rPr lang="en-US" sz="2400" dirty="0"/>
              <a:t> </a:t>
            </a:r>
            <a:r>
              <a:rPr lang="en-US" sz="2400" dirty="0">
                <a:latin typeface="Cambria Math" panose="02040503050406030204"/>
                <a:ea typeface="Cambria Math" panose="02040503050406030204"/>
              </a:rPr>
              <a:t>⨉</a:t>
            </a:r>
            <a:r>
              <a:rPr lang="en-US" sz="2400" dirty="0"/>
              <a:t> </a:t>
            </a:r>
            <a:r>
              <a:rPr lang="en-US" sz="2400" i="1" dirty="0"/>
              <a:t>A</a:t>
            </a:r>
            <a:r>
              <a:rPr lang="en-US" sz="2400" dirty="0"/>
              <a:t>, we count the subsets of </a:t>
            </a:r>
            <a:r>
              <a:rPr lang="en-US" sz="2400" i="1" dirty="0"/>
              <a:t>A </a:t>
            </a:r>
            <a:r>
              <a:rPr lang="en-US" sz="2400" dirty="0">
                <a:latin typeface="Cambria Math" panose="02040503050406030204"/>
                <a:ea typeface="Cambria Math" panose="02040503050406030204"/>
              </a:rPr>
              <a:t>×</a:t>
            </a:r>
            <a:r>
              <a:rPr lang="en-US" sz="2400" dirty="0"/>
              <a:t> </a:t>
            </a:r>
            <a:r>
              <a:rPr lang="en-US" sz="2400" i="1" dirty="0"/>
              <a:t>A</a:t>
            </a:r>
            <a:r>
              <a:rPr lang="en-US" sz="2400" dirty="0"/>
              <a:t>.</a:t>
            </a:r>
            <a:r>
              <a:rPr lang="en-US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sz="2400" dirty="0">
                <a:ea typeface="Cambria Math" panose="02040503050406030204" pitchFamily="18" charset="0"/>
              </a:rPr>
              <a:t>Since            </a:t>
            </a:r>
            <a:r>
              <a:rPr lang="en-US" sz="2400" i="1" dirty="0"/>
              <a:t>A </a:t>
            </a:r>
            <a:r>
              <a:rPr lang="en-US" sz="2400" dirty="0">
                <a:latin typeface="Cambria Math" panose="02040503050406030204"/>
                <a:ea typeface="Cambria Math" panose="02040503050406030204"/>
              </a:rPr>
              <a:t>×</a:t>
            </a:r>
            <a:r>
              <a:rPr lang="en-US" sz="2400" dirty="0"/>
              <a:t> </a:t>
            </a:r>
            <a:r>
              <a:rPr lang="en-US" sz="2400" i="1" dirty="0"/>
              <a:t>A</a:t>
            </a:r>
            <a:r>
              <a:rPr lang="en-US" sz="2400" dirty="0">
                <a:ea typeface="Cambria Math" panose="02040503050406030204" pitchFamily="18" charset="0"/>
              </a:rPr>
              <a:t> has </a:t>
            </a:r>
            <a:r>
              <a:rPr lang="en-US" sz="2400" i="1" dirty="0">
                <a:ea typeface="Cambria Math" panose="02040503050406030204" pitchFamily="18" charset="0"/>
              </a:rPr>
              <a:t>n</a:t>
            </a:r>
            <a:r>
              <a:rPr lang="en-US" sz="2400" baseline="30000" dirty="0">
                <a:latin typeface="Cambria Math" panose="02040503050406030204" pitchFamily="18" charset="0"/>
                <a:ea typeface="Cambria Math" panose="02040503050406030204" pitchFamily="18" charset="0"/>
              </a:rPr>
              <a:t>2</a:t>
            </a:r>
            <a:r>
              <a:rPr lang="en-US" sz="2400" dirty="0">
                <a:ea typeface="Cambria Math" panose="02040503050406030204" pitchFamily="18" charset="0"/>
              </a:rPr>
              <a:t> elements when </a:t>
            </a:r>
            <a:r>
              <a:rPr lang="en-US" sz="2400" i="1" dirty="0">
                <a:ea typeface="Cambria Math" panose="02040503050406030204" pitchFamily="18" charset="0"/>
              </a:rPr>
              <a:t>A</a:t>
            </a:r>
            <a:r>
              <a:rPr lang="en-US" sz="2400" dirty="0">
                <a:ea typeface="Cambria Math" panose="02040503050406030204" pitchFamily="18" charset="0"/>
              </a:rPr>
              <a:t> has </a:t>
            </a:r>
            <a:r>
              <a:rPr lang="en-US" sz="2400" i="1" dirty="0">
                <a:ea typeface="Cambria Math" panose="02040503050406030204" pitchFamily="18" charset="0"/>
              </a:rPr>
              <a:t>n</a:t>
            </a:r>
            <a:r>
              <a:rPr lang="en-US" sz="2400" dirty="0">
                <a:ea typeface="Cambria Math" panose="02040503050406030204" pitchFamily="18" charset="0"/>
              </a:rPr>
              <a:t> elements, and a set with </a:t>
            </a:r>
            <a:r>
              <a:rPr lang="en-US" sz="2400" i="1" dirty="0">
                <a:ea typeface="Cambria Math" panose="02040503050406030204" pitchFamily="18" charset="0"/>
              </a:rPr>
              <a:t>m</a:t>
            </a:r>
            <a:r>
              <a:rPr lang="en-US" sz="2400" dirty="0">
                <a:ea typeface="Cambria Math" panose="02040503050406030204" pitchFamily="18" charset="0"/>
              </a:rPr>
              <a:t> elements has </a:t>
            </a:r>
            <a:r>
              <a:rPr lang="en-US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2</a:t>
            </a:r>
            <a:r>
              <a:rPr lang="en-US" sz="2400" i="1" baseline="30000" dirty="0">
                <a:ea typeface="Cambria Math" panose="02040503050406030204" pitchFamily="18" charset="0"/>
              </a:rPr>
              <a:t>m</a:t>
            </a:r>
            <a:r>
              <a:rPr lang="en-US" sz="2400" dirty="0">
                <a:ea typeface="Cambria Math" panose="02040503050406030204" pitchFamily="18" charset="0"/>
              </a:rPr>
              <a:t> subsets, there are         subsets of  </a:t>
            </a:r>
            <a:r>
              <a:rPr lang="en-US" sz="2400" i="1" dirty="0"/>
              <a:t>A </a:t>
            </a:r>
            <a:r>
              <a:rPr lang="en-US" sz="2400" dirty="0">
                <a:latin typeface="Cambria Math" panose="02040503050406030204"/>
                <a:ea typeface="Cambria Math" panose="02040503050406030204"/>
              </a:rPr>
              <a:t>×</a:t>
            </a:r>
            <a:r>
              <a:rPr lang="en-US" sz="2400" dirty="0"/>
              <a:t> </a:t>
            </a:r>
            <a:r>
              <a:rPr lang="en-US" sz="2400" i="1" dirty="0"/>
              <a:t>A</a:t>
            </a:r>
            <a:r>
              <a:rPr lang="en-US" sz="2400" dirty="0">
                <a:ea typeface="Cambria Math" panose="02040503050406030204" pitchFamily="18" charset="0"/>
              </a:rPr>
              <a:t>. Therefore,  there are        relations on a set </a:t>
            </a:r>
            <a:r>
              <a:rPr lang="en-US" sz="2400" i="1" dirty="0">
                <a:ea typeface="Cambria Math" panose="02040503050406030204" pitchFamily="18" charset="0"/>
              </a:rPr>
              <a:t>A</a:t>
            </a:r>
            <a:r>
              <a:rPr lang="en-US" sz="2400" dirty="0">
                <a:ea typeface="Cambria Math" panose="02040503050406030204" pitchFamily="18" charset="0"/>
              </a:rPr>
              <a:t>.</a:t>
            </a:r>
            <a:endParaRPr lang="en-US" sz="2400" dirty="0">
              <a:ea typeface="Cambria Math" panose="02040503050406030204" pitchFamily="18" charset="0"/>
            </a:endParaRPr>
          </a:p>
          <a:p>
            <a:pPr>
              <a:buNone/>
            </a:pPr>
            <a:endParaRPr lang="en-US" sz="2400" dirty="0"/>
          </a:p>
        </p:txBody>
      </p:sp>
      <p:graphicFrame>
        <p:nvGraphicFramePr>
          <p:cNvPr id="40964" name="Object 4"/>
          <p:cNvGraphicFramePr>
            <a:graphicFrameLocks noChangeAspect="1"/>
          </p:cNvGraphicFramePr>
          <p:nvPr/>
        </p:nvGraphicFramePr>
        <p:xfrm>
          <a:off x="6324600" y="3733800"/>
          <a:ext cx="612775" cy="728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0" name="Equation" r:id="rId1" imgW="203200" imgH="241300" progId="Equation.DSMT4">
                  <p:embed/>
                </p:oleObj>
              </mc:Choice>
              <mc:Fallback>
                <p:oleObj name="Equation" r:id="rId1" imgW="203200" imgH="2413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3733800"/>
                        <a:ext cx="612775" cy="7286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5" name="Object 5"/>
          <p:cNvGraphicFramePr>
            <a:graphicFrameLocks noChangeAspect="1"/>
          </p:cNvGraphicFramePr>
          <p:nvPr/>
        </p:nvGraphicFramePr>
        <p:xfrm>
          <a:off x="4419600" y="4114800"/>
          <a:ext cx="612775" cy="728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" name="Equation" r:id="rId3" imgW="203200" imgH="241300" progId="Equation.DSMT4">
                  <p:embed/>
                </p:oleObj>
              </mc:Choice>
              <mc:Fallback>
                <p:oleObj name="Equation" r:id="rId3" imgW="203200" imgH="2413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4114800"/>
                        <a:ext cx="612775" cy="7286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Binary Relations on a Set (</a:t>
            </a:r>
            <a:r>
              <a:rPr lang="en-US" i="1" dirty="0"/>
              <a:t>cont</a:t>
            </a:r>
            <a:r>
              <a:rPr lang="en-US" dirty="0"/>
              <a:t>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/>
              <a:t>   </a:t>
            </a:r>
            <a:r>
              <a:rPr lang="en-US" b="1" dirty="0"/>
              <a:t>Example</a:t>
            </a:r>
            <a:r>
              <a:rPr lang="en-US" dirty="0"/>
              <a:t>: Consider these relations on the set of integers:</a:t>
            </a:r>
            <a:endParaRPr lang="en-US" dirty="0"/>
          </a:p>
          <a:p>
            <a:pPr lvl="1">
              <a:buNone/>
            </a:pPr>
            <a:r>
              <a:rPr lang="en-US" i="1" dirty="0"/>
              <a:t>R</a:t>
            </a:r>
            <a:r>
              <a:rPr lang="en-US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1 </a:t>
            </a:r>
            <a:r>
              <a:rPr lang="en-US" dirty="0"/>
              <a:t>= {(</a:t>
            </a:r>
            <a:r>
              <a:rPr lang="en-US" i="1" dirty="0" err="1"/>
              <a:t>a</a:t>
            </a:r>
            <a:r>
              <a:rPr lang="en-US" dirty="0" err="1"/>
              <a:t>,</a:t>
            </a:r>
            <a:r>
              <a:rPr lang="en-US" i="1" dirty="0" err="1"/>
              <a:t>b</a:t>
            </a:r>
            <a:r>
              <a:rPr lang="en-US" dirty="0"/>
              <a:t>) | </a:t>
            </a:r>
            <a:r>
              <a:rPr lang="en-US" i="1" dirty="0"/>
              <a:t>a</a:t>
            </a:r>
            <a:r>
              <a:rPr lang="en-US" dirty="0"/>
              <a:t> 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≤ </a:t>
            </a:r>
            <a:r>
              <a:rPr lang="en-US" i="1" dirty="0">
                <a:latin typeface="Cambria Math" panose="02040503050406030204"/>
                <a:ea typeface="Cambria Math" panose="02040503050406030204"/>
              </a:rPr>
              <a:t>b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},</a:t>
            </a:r>
            <a:r>
              <a:rPr lang="en-US" i="1" dirty="0"/>
              <a:t>                            R</a:t>
            </a:r>
            <a:r>
              <a:rPr lang="en-US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4 </a:t>
            </a:r>
            <a:r>
              <a:rPr lang="en-US" dirty="0"/>
              <a:t>= {(</a:t>
            </a:r>
            <a:r>
              <a:rPr lang="en-US" i="1" dirty="0" err="1"/>
              <a:t>a</a:t>
            </a:r>
            <a:r>
              <a:rPr lang="en-US" dirty="0" err="1"/>
              <a:t>,</a:t>
            </a:r>
            <a:r>
              <a:rPr lang="en-US" i="1" dirty="0" err="1"/>
              <a:t>b</a:t>
            </a:r>
            <a:r>
              <a:rPr lang="en-US" dirty="0"/>
              <a:t>) | </a:t>
            </a:r>
            <a:r>
              <a:rPr lang="en-US" i="1" dirty="0"/>
              <a:t>a</a:t>
            </a:r>
            <a:r>
              <a:rPr lang="en-US" dirty="0"/>
              <a:t> 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= </a:t>
            </a:r>
            <a:r>
              <a:rPr lang="en-US" i="1" dirty="0">
                <a:latin typeface="Cambria Math" panose="02040503050406030204"/>
                <a:ea typeface="Cambria Math" panose="02040503050406030204"/>
              </a:rPr>
              <a:t>b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},</a:t>
            </a:r>
            <a:endParaRPr lang="en-US" dirty="0">
              <a:latin typeface="Cambria Math" panose="02040503050406030204"/>
              <a:ea typeface="Cambria Math" panose="02040503050406030204"/>
            </a:endParaRPr>
          </a:p>
          <a:p>
            <a:pPr lvl="1">
              <a:buNone/>
            </a:pPr>
            <a:r>
              <a:rPr lang="en-US" i="1" dirty="0"/>
              <a:t>R</a:t>
            </a:r>
            <a:r>
              <a:rPr lang="en-US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2 </a:t>
            </a:r>
            <a:r>
              <a:rPr lang="en-US" dirty="0"/>
              <a:t>= {(</a:t>
            </a:r>
            <a:r>
              <a:rPr lang="en-US" i="1" dirty="0" err="1"/>
              <a:t>a</a:t>
            </a:r>
            <a:r>
              <a:rPr lang="en-US" dirty="0" err="1"/>
              <a:t>,</a:t>
            </a:r>
            <a:r>
              <a:rPr lang="en-US" i="1" dirty="0" err="1"/>
              <a:t>b</a:t>
            </a:r>
            <a:r>
              <a:rPr lang="en-US" dirty="0"/>
              <a:t>) | </a:t>
            </a:r>
            <a:r>
              <a:rPr lang="en-US" i="1" dirty="0"/>
              <a:t>a</a:t>
            </a:r>
            <a:r>
              <a:rPr lang="en-US" dirty="0"/>
              <a:t> 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&gt; </a:t>
            </a:r>
            <a:r>
              <a:rPr lang="en-US" i="1" dirty="0">
                <a:latin typeface="Cambria Math" panose="02040503050406030204"/>
                <a:ea typeface="Cambria Math" panose="02040503050406030204"/>
              </a:rPr>
              <a:t>b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},</a:t>
            </a:r>
            <a:r>
              <a:rPr lang="en-US" i="1" dirty="0"/>
              <a:t>                            R</a:t>
            </a:r>
            <a:r>
              <a:rPr lang="en-US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5 </a:t>
            </a:r>
            <a:r>
              <a:rPr lang="en-US" dirty="0"/>
              <a:t>= {(</a:t>
            </a:r>
            <a:r>
              <a:rPr lang="en-US" i="1" dirty="0" err="1"/>
              <a:t>a</a:t>
            </a:r>
            <a:r>
              <a:rPr lang="en-US" dirty="0" err="1"/>
              <a:t>,</a:t>
            </a:r>
            <a:r>
              <a:rPr lang="en-US" i="1" dirty="0" err="1"/>
              <a:t>b</a:t>
            </a:r>
            <a:r>
              <a:rPr lang="en-US" dirty="0"/>
              <a:t>) | </a:t>
            </a:r>
            <a:r>
              <a:rPr lang="en-US" i="1" dirty="0"/>
              <a:t>a</a:t>
            </a:r>
            <a:r>
              <a:rPr lang="en-US" dirty="0"/>
              <a:t> 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= </a:t>
            </a:r>
            <a:r>
              <a:rPr lang="en-US" i="1" dirty="0">
                <a:latin typeface="Cambria Math" panose="02040503050406030204"/>
                <a:ea typeface="Cambria Math" panose="02040503050406030204"/>
              </a:rPr>
              <a:t>b 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+ 1},</a:t>
            </a:r>
            <a:endParaRPr lang="en-US" dirty="0"/>
          </a:p>
          <a:p>
            <a:pPr lvl="1">
              <a:buNone/>
            </a:pPr>
            <a:r>
              <a:rPr lang="en-US" i="1" dirty="0"/>
              <a:t>R</a:t>
            </a:r>
            <a:r>
              <a:rPr lang="en-US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3 </a:t>
            </a:r>
            <a:r>
              <a:rPr lang="en-US" dirty="0"/>
              <a:t>= {(</a:t>
            </a:r>
            <a:r>
              <a:rPr lang="en-US" i="1" dirty="0" err="1"/>
              <a:t>a</a:t>
            </a:r>
            <a:r>
              <a:rPr lang="en-US" dirty="0" err="1"/>
              <a:t>,</a:t>
            </a:r>
            <a:r>
              <a:rPr lang="en-US" i="1" dirty="0" err="1"/>
              <a:t>b</a:t>
            </a:r>
            <a:r>
              <a:rPr lang="en-US" dirty="0"/>
              <a:t>) | </a:t>
            </a:r>
            <a:r>
              <a:rPr lang="en-US" i="1" dirty="0"/>
              <a:t>a</a:t>
            </a:r>
            <a:r>
              <a:rPr lang="en-US" dirty="0"/>
              <a:t> 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= </a:t>
            </a:r>
            <a:r>
              <a:rPr lang="en-US" i="1" dirty="0">
                <a:latin typeface="Cambria Math" panose="02040503050406030204"/>
                <a:ea typeface="Cambria Math" panose="02040503050406030204"/>
              </a:rPr>
              <a:t>b  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or</a:t>
            </a:r>
            <a:r>
              <a:rPr lang="en-US" i="1" dirty="0">
                <a:latin typeface="Cambria Math" panose="02040503050406030204"/>
                <a:ea typeface="Cambria Math" panose="02040503050406030204"/>
              </a:rPr>
              <a:t> a 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=</a:t>
            </a:r>
            <a:r>
              <a:rPr lang="en-US" i="1" dirty="0">
                <a:latin typeface="Cambria Math" panose="02040503050406030204"/>
                <a:ea typeface="Cambria Math" panose="02040503050406030204"/>
              </a:rPr>
              <a:t> −b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},        </a:t>
            </a:r>
            <a:r>
              <a:rPr lang="en-US" i="1" dirty="0"/>
              <a:t> R</a:t>
            </a:r>
            <a:r>
              <a:rPr lang="en-US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6 </a:t>
            </a:r>
            <a:r>
              <a:rPr lang="en-US" dirty="0"/>
              <a:t>= {(</a:t>
            </a:r>
            <a:r>
              <a:rPr lang="en-US" i="1" dirty="0" err="1"/>
              <a:t>a</a:t>
            </a:r>
            <a:r>
              <a:rPr lang="en-US" dirty="0" err="1"/>
              <a:t>,</a:t>
            </a:r>
            <a:r>
              <a:rPr lang="en-US" i="1" dirty="0" err="1"/>
              <a:t>b</a:t>
            </a:r>
            <a:r>
              <a:rPr lang="en-US" dirty="0"/>
              <a:t>) | </a:t>
            </a:r>
            <a:r>
              <a:rPr lang="en-US" i="1" dirty="0"/>
              <a:t>a</a:t>
            </a:r>
            <a:r>
              <a:rPr lang="en-US" dirty="0"/>
              <a:t> + </a:t>
            </a:r>
            <a:r>
              <a:rPr lang="en-US" i="1" dirty="0"/>
              <a:t>b</a:t>
            </a:r>
            <a:r>
              <a:rPr lang="en-US" dirty="0"/>
              <a:t> 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≤ 3}.</a:t>
            </a:r>
            <a:endParaRPr lang="en-US" dirty="0">
              <a:latin typeface="Cambria Math" panose="02040503050406030204"/>
              <a:ea typeface="Cambria Math" panose="02040503050406030204"/>
            </a:endParaRPr>
          </a:p>
          <a:p>
            <a:pPr lvl="1">
              <a:buNone/>
            </a:pPr>
            <a:endParaRPr lang="en-US" dirty="0"/>
          </a:p>
          <a:p>
            <a:pPr lvl="1">
              <a:buNone/>
            </a:pPr>
            <a:endParaRPr lang="en-US" dirty="0"/>
          </a:p>
          <a:p>
            <a:pPr lvl="1">
              <a:buNone/>
            </a:pPr>
            <a:endParaRPr lang="en-US" dirty="0">
              <a:latin typeface="Cambria Math" panose="02040503050406030204"/>
              <a:ea typeface="Cambria Math" panose="02040503050406030204"/>
            </a:endParaRPr>
          </a:p>
          <a:p>
            <a:pPr lvl="1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Cambria Math" panose="02040503050406030204"/>
                <a:ea typeface="Cambria Math" panose="02040503050406030204"/>
              </a:rPr>
              <a:t>Which of these relations contain each of the pairs</a:t>
            </a:r>
            <a:endParaRPr lang="en-US" dirty="0">
              <a:latin typeface="Cambria Math" panose="02040503050406030204"/>
              <a:ea typeface="Cambria Math" panose="02040503050406030204"/>
            </a:endParaRPr>
          </a:p>
          <a:p>
            <a:pPr lvl="1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Cambria Math" panose="02040503050406030204"/>
                <a:ea typeface="Cambria Math" panose="02040503050406030204"/>
              </a:rPr>
              <a:t>                          </a:t>
            </a:r>
            <a:endParaRPr lang="en-US" dirty="0">
              <a:latin typeface="Cambria Math" panose="02040503050406030204"/>
              <a:ea typeface="Cambria Math" panose="02040503050406030204"/>
            </a:endParaRPr>
          </a:p>
          <a:p>
            <a:pPr lvl="1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Cambria Math" panose="02040503050406030204"/>
                <a:ea typeface="Cambria Math" panose="02040503050406030204"/>
              </a:rPr>
              <a:t>           (1,1), (1, 2), (2, 1), (1, −1), and (2, 2)?</a:t>
            </a:r>
            <a:endParaRPr lang="en-US" dirty="0">
              <a:latin typeface="Cambria Math" panose="02040503050406030204"/>
              <a:ea typeface="Cambria Math" panose="02040503050406030204"/>
            </a:endParaRPr>
          </a:p>
          <a:p>
            <a:pPr lvl="1">
              <a:lnSpc>
                <a:spcPct val="120000"/>
              </a:lnSpc>
              <a:spcBef>
                <a:spcPts val="0"/>
              </a:spcBef>
              <a:buNone/>
            </a:pPr>
            <a:endParaRPr lang="en-US" dirty="0"/>
          </a:p>
          <a:p>
            <a:pPr>
              <a:buNone/>
            </a:pPr>
            <a:r>
              <a:rPr lang="en-US" b="1" dirty="0"/>
              <a:t>    Solution</a:t>
            </a:r>
            <a:r>
              <a:rPr lang="en-US" dirty="0"/>
              <a:t>: Checking the conditions that define each relation, we see that the pair 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(1,1) is in</a:t>
            </a:r>
            <a:r>
              <a:rPr lang="en-US" i="1" dirty="0"/>
              <a:t> R</a:t>
            </a:r>
            <a:r>
              <a:rPr lang="en-US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1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,</a:t>
            </a:r>
            <a:r>
              <a:rPr lang="en-US" i="1" dirty="0"/>
              <a:t> R</a:t>
            </a:r>
            <a:r>
              <a:rPr lang="en-US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3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, </a:t>
            </a:r>
            <a:r>
              <a:rPr lang="en-US" i="1" dirty="0"/>
              <a:t>R</a:t>
            </a:r>
            <a:r>
              <a:rPr lang="en-US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4 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, and </a:t>
            </a:r>
            <a:r>
              <a:rPr lang="en-US" i="1" dirty="0"/>
              <a:t>R</a:t>
            </a:r>
            <a:r>
              <a:rPr lang="en-US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6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: (1,2) is in</a:t>
            </a:r>
            <a:r>
              <a:rPr lang="en-US" i="1" dirty="0"/>
              <a:t> R</a:t>
            </a:r>
            <a:r>
              <a:rPr lang="en-US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1</a:t>
            </a:r>
            <a:r>
              <a:rPr lang="en-US" i="1" dirty="0"/>
              <a:t> 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and </a:t>
            </a:r>
            <a:r>
              <a:rPr lang="en-US" i="1" dirty="0"/>
              <a:t>R</a:t>
            </a:r>
            <a:r>
              <a:rPr lang="en-US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6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: (2,1) is in</a:t>
            </a:r>
            <a:r>
              <a:rPr lang="en-US" i="1" dirty="0"/>
              <a:t> R</a:t>
            </a:r>
            <a:r>
              <a:rPr lang="en-US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2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, </a:t>
            </a:r>
            <a:r>
              <a:rPr lang="en-US" i="1" dirty="0"/>
              <a:t>R</a:t>
            </a:r>
            <a:r>
              <a:rPr lang="en-US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5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,</a:t>
            </a:r>
            <a:r>
              <a:rPr lang="en-US" i="1" dirty="0"/>
              <a:t> 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and </a:t>
            </a:r>
            <a:r>
              <a:rPr lang="en-US" i="1" dirty="0"/>
              <a:t>R</a:t>
            </a:r>
            <a:r>
              <a:rPr lang="en-US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6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: (1, −1) is in</a:t>
            </a:r>
            <a:r>
              <a:rPr lang="en-US" i="1" dirty="0"/>
              <a:t> R</a:t>
            </a:r>
            <a:r>
              <a:rPr lang="en-US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2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, </a:t>
            </a:r>
            <a:r>
              <a:rPr lang="en-US" i="1" dirty="0"/>
              <a:t>R</a:t>
            </a:r>
            <a:r>
              <a:rPr lang="en-US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3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,</a:t>
            </a:r>
            <a:r>
              <a:rPr lang="en-US" i="1" dirty="0"/>
              <a:t> 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and </a:t>
            </a:r>
            <a:r>
              <a:rPr lang="en-US" i="1" dirty="0"/>
              <a:t>R</a:t>
            </a:r>
            <a:r>
              <a:rPr lang="en-US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6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 : (2,2) is in</a:t>
            </a:r>
            <a:r>
              <a:rPr lang="en-US" i="1" dirty="0"/>
              <a:t> R</a:t>
            </a:r>
            <a:r>
              <a:rPr lang="en-US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1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, </a:t>
            </a:r>
            <a:r>
              <a:rPr lang="en-US" i="1" dirty="0"/>
              <a:t>R</a:t>
            </a:r>
            <a:r>
              <a:rPr lang="en-US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3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,</a:t>
            </a:r>
            <a:r>
              <a:rPr lang="en-US" i="1" dirty="0"/>
              <a:t> 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and </a:t>
            </a:r>
            <a:r>
              <a:rPr lang="en-US" i="1" dirty="0"/>
              <a:t>R</a:t>
            </a:r>
            <a:r>
              <a:rPr lang="en-US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4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066800" y="3276600"/>
            <a:ext cx="6629400" cy="52322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/>
              <a:t>Note that these relations are on an infinite set and each of these relations is an infinite set.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Reflexive Relations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b="1" dirty="0"/>
              <a:t>   Definition: </a:t>
            </a:r>
            <a:r>
              <a:rPr lang="en-US" i="1" dirty="0"/>
              <a:t>R</a:t>
            </a:r>
            <a:r>
              <a:rPr lang="en-US" b="1" dirty="0"/>
              <a:t> </a:t>
            </a:r>
            <a:r>
              <a:rPr lang="en-US" dirty="0"/>
              <a:t>is </a:t>
            </a:r>
            <a:r>
              <a:rPr lang="en-US" i="1" dirty="0"/>
              <a:t>reflexive</a:t>
            </a:r>
            <a:r>
              <a:rPr lang="en-US" dirty="0"/>
              <a:t> </a:t>
            </a:r>
            <a:r>
              <a:rPr lang="en-US" dirty="0" err="1"/>
              <a:t>iff</a:t>
            </a:r>
            <a:r>
              <a:rPr lang="en-US" dirty="0"/>
              <a:t> (</a:t>
            </a:r>
            <a:r>
              <a:rPr lang="en-US" i="1" dirty="0" err="1"/>
              <a:t>a,a</a:t>
            </a:r>
            <a:r>
              <a:rPr lang="en-US" dirty="0"/>
              <a:t>)</a:t>
            </a:r>
            <a:r>
              <a:rPr lang="en-US" i="1" dirty="0"/>
              <a:t> 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∊</a:t>
            </a:r>
            <a:r>
              <a:rPr lang="en-US" i="1" dirty="0">
                <a:latin typeface="Cambria Math" panose="02040503050406030204"/>
                <a:ea typeface="Cambria Math" panose="02040503050406030204"/>
              </a:rPr>
              <a:t> </a:t>
            </a:r>
            <a:r>
              <a:rPr lang="en-US" i="1" dirty="0">
                <a:ea typeface="Cambria Math" panose="02040503050406030204"/>
              </a:rPr>
              <a:t>R</a:t>
            </a:r>
            <a:r>
              <a:rPr lang="en-US" i="1" dirty="0">
                <a:latin typeface="+mj-lt"/>
                <a:ea typeface="Cambria Math" panose="02040503050406030204"/>
              </a:rPr>
              <a:t> </a:t>
            </a:r>
            <a:r>
              <a:rPr lang="en-US" dirty="0">
                <a:ea typeface="Cambria Math" panose="02040503050406030204"/>
              </a:rPr>
              <a:t>for every element       </a:t>
            </a:r>
            <a:r>
              <a:rPr lang="en-US" i="1" dirty="0">
                <a:latin typeface="+mj-lt"/>
                <a:ea typeface="Cambria Math" panose="02040503050406030204"/>
              </a:rPr>
              <a:t>a 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∊ </a:t>
            </a:r>
            <a:r>
              <a:rPr lang="en-US" dirty="0">
                <a:ea typeface="Cambria Math" panose="02040503050406030204"/>
              </a:rPr>
              <a:t>A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. </a:t>
            </a:r>
            <a:r>
              <a:rPr lang="en-US" dirty="0">
                <a:ea typeface="Cambria Math" panose="02040503050406030204"/>
              </a:rPr>
              <a:t>Written symbolically, R is reflexive if and only if </a:t>
            </a:r>
            <a:endParaRPr lang="en-US" dirty="0">
              <a:ea typeface="Cambria Math" panose="02040503050406030204"/>
            </a:endParaRPr>
          </a:p>
          <a:p>
            <a:pPr>
              <a:buNone/>
            </a:pPr>
            <a:r>
              <a:rPr lang="en-US" dirty="0">
                <a:ea typeface="Cambria Math" panose="02040503050406030204"/>
              </a:rPr>
              <a:t>           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∀</a:t>
            </a:r>
            <a:r>
              <a:rPr lang="en-US" i="1" dirty="0">
                <a:ea typeface="Cambria Math" panose="02040503050406030204"/>
              </a:rPr>
              <a:t>x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[</a:t>
            </a:r>
            <a:r>
              <a:rPr lang="en-US" dirty="0" err="1">
                <a:ea typeface="Cambria Math" panose="02040503050406030204"/>
              </a:rPr>
              <a:t>x</a:t>
            </a:r>
            <a:r>
              <a:rPr lang="en-US" dirty="0" err="1">
                <a:latin typeface="Cambria Math" panose="02040503050406030204"/>
                <a:ea typeface="Cambria Math" panose="02040503050406030204"/>
              </a:rPr>
              <a:t>∊</a:t>
            </a:r>
            <a:r>
              <a:rPr lang="en-US" i="1" dirty="0" err="1">
                <a:ea typeface="Cambria Math" panose="02040503050406030204"/>
              </a:rPr>
              <a:t>U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 ⟶ (</a:t>
            </a:r>
            <a:r>
              <a:rPr lang="en-US" i="1" dirty="0" err="1">
                <a:ea typeface="Cambria Math" panose="02040503050406030204"/>
              </a:rPr>
              <a:t>x</a:t>
            </a:r>
            <a:r>
              <a:rPr lang="en-US" dirty="0" err="1">
                <a:latin typeface="Cambria Math" panose="02040503050406030204"/>
                <a:ea typeface="Cambria Math" panose="02040503050406030204"/>
              </a:rPr>
              <a:t>,</a:t>
            </a:r>
            <a:r>
              <a:rPr lang="en-US" i="1" dirty="0" err="1">
                <a:ea typeface="Cambria Math" panose="02040503050406030204"/>
              </a:rPr>
              <a:t>x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) ∊ </a:t>
            </a:r>
            <a:r>
              <a:rPr lang="en-US" i="1" dirty="0">
                <a:ea typeface="Cambria Math" panose="02040503050406030204"/>
              </a:rPr>
              <a:t>R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]</a:t>
            </a:r>
            <a:endParaRPr lang="en-US" dirty="0">
              <a:latin typeface="Cambria Math" panose="02040503050406030204"/>
              <a:ea typeface="Cambria Math" panose="02040503050406030204"/>
            </a:endParaRPr>
          </a:p>
          <a:p>
            <a:pPr>
              <a:buNone/>
            </a:pPr>
            <a:r>
              <a:rPr lang="en-US" b="1" dirty="0">
                <a:ea typeface="Cambria Math" panose="02040503050406030204"/>
              </a:rPr>
              <a:t>   Example</a:t>
            </a:r>
            <a:r>
              <a:rPr lang="en-US" dirty="0">
                <a:ea typeface="Cambria Math" panose="02040503050406030204"/>
              </a:rPr>
              <a:t>: The following relations  on the integers are reflexive:</a:t>
            </a:r>
            <a:endParaRPr lang="en-US" dirty="0">
              <a:ea typeface="Cambria Math" panose="02040503050406030204"/>
            </a:endParaRPr>
          </a:p>
          <a:p>
            <a:pPr lvl="1">
              <a:buNone/>
            </a:pPr>
            <a:r>
              <a:rPr lang="en-US" i="1" dirty="0"/>
              <a:t>R</a:t>
            </a:r>
            <a:r>
              <a:rPr lang="en-US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1 </a:t>
            </a:r>
            <a:r>
              <a:rPr lang="en-US" dirty="0"/>
              <a:t>= {(</a:t>
            </a:r>
            <a:r>
              <a:rPr lang="en-US" i="1" dirty="0" err="1"/>
              <a:t>a</a:t>
            </a:r>
            <a:r>
              <a:rPr lang="en-US" dirty="0" err="1"/>
              <a:t>,</a:t>
            </a:r>
            <a:r>
              <a:rPr lang="en-US" i="1" dirty="0" err="1"/>
              <a:t>b</a:t>
            </a:r>
            <a:r>
              <a:rPr lang="en-US" dirty="0"/>
              <a:t>) | </a:t>
            </a:r>
            <a:r>
              <a:rPr lang="en-US" i="1" dirty="0"/>
              <a:t>a</a:t>
            </a:r>
            <a:r>
              <a:rPr lang="en-US" dirty="0"/>
              <a:t> 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≤ </a:t>
            </a:r>
            <a:r>
              <a:rPr lang="en-US" i="1" dirty="0">
                <a:latin typeface="Cambria Math" panose="02040503050406030204"/>
                <a:ea typeface="Cambria Math" panose="02040503050406030204"/>
              </a:rPr>
              <a:t>b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},</a:t>
            </a:r>
            <a:endParaRPr lang="en-US" dirty="0">
              <a:latin typeface="Cambria Math" panose="02040503050406030204"/>
              <a:ea typeface="Cambria Math" panose="02040503050406030204"/>
            </a:endParaRPr>
          </a:p>
          <a:p>
            <a:pPr lvl="1">
              <a:buNone/>
            </a:pPr>
            <a:r>
              <a:rPr lang="en-US" i="1" dirty="0"/>
              <a:t>R</a:t>
            </a:r>
            <a:r>
              <a:rPr lang="en-US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3 </a:t>
            </a:r>
            <a:r>
              <a:rPr lang="en-US" dirty="0"/>
              <a:t>= {(</a:t>
            </a:r>
            <a:r>
              <a:rPr lang="en-US" i="1" dirty="0" err="1"/>
              <a:t>a</a:t>
            </a:r>
            <a:r>
              <a:rPr lang="en-US" dirty="0" err="1"/>
              <a:t>,</a:t>
            </a:r>
            <a:r>
              <a:rPr lang="en-US" i="1" dirty="0" err="1"/>
              <a:t>b</a:t>
            </a:r>
            <a:r>
              <a:rPr lang="en-US" dirty="0"/>
              <a:t>) | </a:t>
            </a:r>
            <a:r>
              <a:rPr lang="en-US" i="1" dirty="0"/>
              <a:t>a</a:t>
            </a:r>
            <a:r>
              <a:rPr lang="en-US" dirty="0"/>
              <a:t> 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= </a:t>
            </a:r>
            <a:r>
              <a:rPr lang="en-US" i="1" dirty="0">
                <a:latin typeface="Cambria Math" panose="02040503050406030204"/>
                <a:ea typeface="Cambria Math" panose="02040503050406030204"/>
              </a:rPr>
              <a:t>b  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or</a:t>
            </a:r>
            <a:r>
              <a:rPr lang="en-US" i="1" dirty="0">
                <a:latin typeface="Cambria Math" panose="02040503050406030204"/>
                <a:ea typeface="Cambria Math" panose="02040503050406030204"/>
              </a:rPr>
              <a:t> a 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=</a:t>
            </a:r>
            <a:r>
              <a:rPr lang="en-US" i="1" dirty="0">
                <a:latin typeface="Cambria Math" panose="02040503050406030204"/>
                <a:ea typeface="Cambria Math" panose="02040503050406030204"/>
              </a:rPr>
              <a:t> −b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},</a:t>
            </a:r>
            <a:endParaRPr lang="en-US" dirty="0"/>
          </a:p>
          <a:p>
            <a:pPr lvl="1">
              <a:buNone/>
            </a:pPr>
            <a:r>
              <a:rPr lang="en-US" i="1" dirty="0"/>
              <a:t>R</a:t>
            </a:r>
            <a:r>
              <a:rPr lang="en-US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4 </a:t>
            </a:r>
            <a:r>
              <a:rPr lang="en-US" dirty="0"/>
              <a:t>= {(</a:t>
            </a:r>
            <a:r>
              <a:rPr lang="en-US" i="1" dirty="0" err="1"/>
              <a:t>a</a:t>
            </a:r>
            <a:r>
              <a:rPr lang="en-US" dirty="0" err="1"/>
              <a:t>,</a:t>
            </a:r>
            <a:r>
              <a:rPr lang="en-US" i="1" dirty="0" err="1"/>
              <a:t>b</a:t>
            </a:r>
            <a:r>
              <a:rPr lang="en-US" dirty="0"/>
              <a:t>) | </a:t>
            </a:r>
            <a:r>
              <a:rPr lang="en-US" i="1" dirty="0"/>
              <a:t>a</a:t>
            </a:r>
            <a:r>
              <a:rPr lang="en-US" dirty="0"/>
              <a:t> 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= </a:t>
            </a:r>
            <a:r>
              <a:rPr lang="en-US" i="1" dirty="0">
                <a:latin typeface="Cambria Math" panose="02040503050406030204"/>
                <a:ea typeface="Cambria Math" panose="02040503050406030204"/>
              </a:rPr>
              <a:t>b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}.</a:t>
            </a:r>
            <a:endParaRPr lang="en-US" dirty="0">
              <a:latin typeface="Cambria Math" panose="02040503050406030204"/>
              <a:ea typeface="Cambria Math" panose="02040503050406030204"/>
            </a:endParaRPr>
          </a:p>
          <a:p>
            <a:pPr lvl="1">
              <a:buNone/>
            </a:pPr>
            <a:r>
              <a:rPr lang="en-US" dirty="0">
                <a:latin typeface="Cambria Math" panose="02040503050406030204"/>
                <a:ea typeface="Cambria Math" panose="02040503050406030204"/>
              </a:rPr>
              <a:t>The following relations are not reflexive:</a:t>
            </a:r>
            <a:endParaRPr lang="en-US" dirty="0">
              <a:latin typeface="Cambria Math" panose="02040503050406030204"/>
              <a:ea typeface="Cambria Math" panose="02040503050406030204"/>
            </a:endParaRPr>
          </a:p>
          <a:p>
            <a:pPr lvl="1">
              <a:buNone/>
            </a:pPr>
            <a:r>
              <a:rPr lang="en-US" i="1" dirty="0"/>
              <a:t>R</a:t>
            </a:r>
            <a:r>
              <a:rPr lang="en-US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2 </a:t>
            </a:r>
            <a:r>
              <a:rPr lang="en-US" dirty="0"/>
              <a:t>= {(</a:t>
            </a:r>
            <a:r>
              <a:rPr lang="en-US" i="1" dirty="0" err="1"/>
              <a:t>a</a:t>
            </a:r>
            <a:r>
              <a:rPr lang="en-US" dirty="0" err="1"/>
              <a:t>,</a:t>
            </a:r>
            <a:r>
              <a:rPr lang="en-US" i="1" dirty="0" err="1"/>
              <a:t>b</a:t>
            </a:r>
            <a:r>
              <a:rPr lang="en-US" dirty="0"/>
              <a:t>) | </a:t>
            </a:r>
            <a:r>
              <a:rPr lang="en-US" i="1" dirty="0"/>
              <a:t>a</a:t>
            </a:r>
            <a:r>
              <a:rPr lang="en-US" dirty="0"/>
              <a:t> 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&gt; </a:t>
            </a:r>
            <a:r>
              <a:rPr lang="en-US" i="1" dirty="0">
                <a:latin typeface="Cambria Math" panose="02040503050406030204"/>
                <a:ea typeface="Cambria Math" panose="02040503050406030204"/>
              </a:rPr>
              <a:t>b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}  (note that  3 ≯ 3),</a:t>
            </a:r>
            <a:endParaRPr lang="en-US" dirty="0">
              <a:latin typeface="Cambria Math" panose="02040503050406030204"/>
              <a:ea typeface="Cambria Math" panose="02040503050406030204"/>
            </a:endParaRPr>
          </a:p>
          <a:p>
            <a:pPr lvl="1">
              <a:buNone/>
            </a:pPr>
            <a:r>
              <a:rPr lang="en-US" i="1" dirty="0"/>
              <a:t>R</a:t>
            </a:r>
            <a:r>
              <a:rPr lang="en-US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5 </a:t>
            </a:r>
            <a:r>
              <a:rPr lang="en-US" dirty="0"/>
              <a:t>= {(</a:t>
            </a:r>
            <a:r>
              <a:rPr lang="en-US" i="1" dirty="0" err="1"/>
              <a:t>a</a:t>
            </a:r>
            <a:r>
              <a:rPr lang="en-US" dirty="0" err="1"/>
              <a:t>,</a:t>
            </a:r>
            <a:r>
              <a:rPr lang="en-US" i="1" dirty="0" err="1"/>
              <a:t>b</a:t>
            </a:r>
            <a:r>
              <a:rPr lang="en-US" dirty="0"/>
              <a:t>) | </a:t>
            </a:r>
            <a:r>
              <a:rPr lang="en-US" i="1" dirty="0"/>
              <a:t>a</a:t>
            </a:r>
            <a:r>
              <a:rPr lang="en-US" dirty="0"/>
              <a:t> 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= </a:t>
            </a:r>
            <a:r>
              <a:rPr lang="en-US" i="1" dirty="0">
                <a:latin typeface="Cambria Math" panose="02040503050406030204"/>
                <a:ea typeface="Cambria Math" panose="02040503050406030204"/>
              </a:rPr>
              <a:t>b 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+ 1} (note that  3 ≠3 + 1),</a:t>
            </a:r>
            <a:endParaRPr lang="en-US" dirty="0">
              <a:latin typeface="Cambria Math" panose="02040503050406030204"/>
              <a:ea typeface="Cambria Math" panose="02040503050406030204"/>
            </a:endParaRPr>
          </a:p>
          <a:p>
            <a:pPr lvl="1">
              <a:buNone/>
            </a:pPr>
            <a:r>
              <a:rPr lang="en-US" i="1" dirty="0"/>
              <a:t>R</a:t>
            </a:r>
            <a:r>
              <a:rPr lang="en-US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6 </a:t>
            </a:r>
            <a:r>
              <a:rPr lang="en-US" dirty="0"/>
              <a:t>= {(</a:t>
            </a:r>
            <a:r>
              <a:rPr lang="en-US" i="1" dirty="0" err="1"/>
              <a:t>a</a:t>
            </a:r>
            <a:r>
              <a:rPr lang="en-US" dirty="0" err="1"/>
              <a:t>,</a:t>
            </a:r>
            <a:r>
              <a:rPr lang="en-US" i="1" dirty="0" err="1"/>
              <a:t>b</a:t>
            </a:r>
            <a:r>
              <a:rPr lang="en-US" dirty="0"/>
              <a:t>) | </a:t>
            </a:r>
            <a:r>
              <a:rPr lang="en-US" i="1" dirty="0"/>
              <a:t>a</a:t>
            </a:r>
            <a:r>
              <a:rPr lang="en-US" dirty="0"/>
              <a:t> + </a:t>
            </a:r>
            <a:r>
              <a:rPr lang="en-US" i="1" dirty="0"/>
              <a:t>b</a:t>
            </a:r>
            <a:r>
              <a:rPr lang="en-US" dirty="0"/>
              <a:t> </a:t>
            </a:r>
            <a:r>
              <a:rPr lang="en-US" dirty="0">
                <a:latin typeface="Cambria Math" panose="02040503050406030204"/>
                <a:ea typeface="Cambria Math" panose="02040503050406030204"/>
              </a:rPr>
              <a:t>≤ 3}  (note that 4  + 4 ≰ 3).</a:t>
            </a:r>
            <a:endParaRPr lang="en-US" dirty="0">
              <a:latin typeface="Cambria Math" panose="02040503050406030204"/>
              <a:ea typeface="Cambria Math" panose="02040503050406030204"/>
            </a:endParaRPr>
          </a:p>
          <a:p>
            <a:pPr lvl="1">
              <a:buNone/>
            </a:pPr>
            <a:endParaRPr lang="en-US" dirty="0">
              <a:latin typeface="Cambria Math" panose="02040503050406030204"/>
              <a:ea typeface="Cambria Math" panose="02040503050406030204"/>
            </a:endParaRPr>
          </a:p>
          <a:p>
            <a:pPr lvl="1">
              <a:buNone/>
            </a:pPr>
            <a:endParaRPr lang="en-US" dirty="0"/>
          </a:p>
          <a:p>
            <a:pPr>
              <a:buNone/>
            </a:pPr>
            <a:endParaRPr lang="en-US" dirty="0">
              <a:ea typeface="Cambria Math" panose="02040503050406030204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29200" y="3429000"/>
            <a:ext cx="3352800" cy="7386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Cambria Math" panose="02040503050406030204"/>
                <a:ea typeface="Cambria Math" panose="02040503050406030204"/>
              </a:rPr>
              <a:t>If </a:t>
            </a:r>
            <a:r>
              <a:rPr lang="en-US" sz="1400" i="1" dirty="0">
                <a:ea typeface="Cambria Math" panose="02040503050406030204"/>
              </a:rPr>
              <a:t>A</a:t>
            </a:r>
            <a:r>
              <a:rPr lang="en-US" sz="1400" dirty="0">
                <a:latin typeface="Cambria Math" panose="02040503050406030204"/>
                <a:ea typeface="Cambria Math" panose="02040503050406030204"/>
              </a:rPr>
              <a:t> = ∅ </a:t>
            </a:r>
            <a:r>
              <a:rPr lang="en-US" sz="1400" dirty="0">
                <a:ea typeface="Cambria Math" panose="02040503050406030204"/>
              </a:rPr>
              <a:t> then the empty relation is reflexive vacuously. That is the empty relation on an empty set is reflexive! </a:t>
            </a:r>
            <a:endParaRPr lang="en-US" sz="1400" dirty="0">
              <a:ea typeface="Cambria Math" panose="02040503050406030204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LATEXADDIN" val="\documentclass{article}&#10;\usepackage{amsmath}&#10;\pagestyle{empty}&#10;\begin{document}&#10;&#10;$$ m_{ij} = \left\{ \begin{array}{l}&#10; 1\; \mbox{if} \;(a_i, b_j) \in R,\\&#10;0\; \mbox{if}\; (a_i,b_j) \not\in R.\end{array}\right.&#10;$$&#10;&#10;&#10;\end{document}"/>
  <p:tag name="IGUANATEXSIZE" val="20"/>
</p:tagLst>
</file>

<file path=ppt/tags/tag2.xml><?xml version="1.0" encoding="utf-8"?>
<p:tagLst xmlns:p="http://schemas.openxmlformats.org/presentationml/2006/main">
  <p:tag name="LATEXADDIN" val="\documentclass{article}&#10;\usepackage{amsmath}&#10;\pagestyle{empty}&#10;\begin{document}&#10;&#10;$$M_{R} =\left[\begin{array}{ll}&#10;0 &amp; 0\\&#10;1 &amp;0\\&#10;1&amp; 1&#10;\end{array}&#10;\right].&#10;$$&#10;&#10;\end{document}"/>
  <p:tag name="IGUANATEXSIZE" val="20"/>
</p:tagLst>
</file>

<file path=ppt/tags/tag3.xml><?xml version="1.0" encoding="utf-8"?>
<p:tagLst xmlns:p="http://schemas.openxmlformats.org/presentationml/2006/main">
  <p:tag name="LATEXADDIN" val="\documentclass{article}&#10;\usepackage{amsmath}&#10;\pagestyle{empty}&#10;\begin{document}&#10;&#10;$$M_{R} =\left[\begin{array}{lllll}&#10;0&amp;1 &amp; 0&amp; 0 &amp; 0\\&#10;1 &amp;0&amp; 1 &amp; 1 &amp; 0\\&#10;1&amp; 0 &amp; 1 &amp; 0 &amp; 1&#10;\end{array}&#10;\right]?&#10;$$&#10;&#10;\end{document}"/>
  <p:tag name="IGUANATEXSIZE" val="20"/>
</p:tagLst>
</file>

<file path=ppt/tags/tag4.xml><?xml version="1.0" encoding="utf-8"?>
<p:tagLst xmlns:p="http://schemas.openxmlformats.org/presentationml/2006/main">
  <p:tag name="LATEXADDIN" val="\documentclass{article}&#10;\usepackage{amsmath}&#10;\pagestyle{empty}&#10;\begin{document}&#10;&#10;$$M_{R} =\left[\begin{array}{lll}&#10;1 &amp;1&amp; 0\\&#10;1 &amp;1 &amp; 1\\&#10;0&amp; 1 &amp; 1&#10;\end{array}&#10;\right].&#10;$$&#10;&#10;\end{document}"/>
  <p:tag name="IGUANATEXSIZE" val="20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ＭＳ Ｐ明朝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Flow.thmx</Template>
  <TotalTime>0</TotalTime>
  <Words>11169</Words>
  <Application>WPS 演示</Application>
  <PresentationFormat>全屏显示(4:3)</PresentationFormat>
  <Paragraphs>417</Paragraphs>
  <Slides>31</Slides>
  <Notes>1</Notes>
  <HiddenSlides>0</HiddenSlides>
  <MMClips>0</MMClips>
  <ScaleCrop>false</ScaleCrop>
  <HeadingPairs>
    <vt:vector size="8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2</vt:i4>
      </vt:variant>
      <vt:variant>
        <vt:lpstr>幻灯片标题</vt:lpstr>
      </vt:variant>
      <vt:variant>
        <vt:i4>31</vt:i4>
      </vt:variant>
    </vt:vector>
  </HeadingPairs>
  <TitlesOfParts>
    <vt:vector size="46" baseType="lpstr">
      <vt:lpstr>Arial</vt:lpstr>
      <vt:lpstr>宋体</vt:lpstr>
      <vt:lpstr>Wingdings</vt:lpstr>
      <vt:lpstr>Wingdings 2</vt:lpstr>
      <vt:lpstr>Wingdings</vt:lpstr>
      <vt:lpstr>Cambria Math</vt:lpstr>
      <vt:lpstr>Cambria Math</vt:lpstr>
      <vt:lpstr>Constantia</vt:lpstr>
      <vt:lpstr>Calibri</vt:lpstr>
      <vt:lpstr>微软雅黑</vt:lpstr>
      <vt:lpstr>Arial Unicode MS</vt:lpstr>
      <vt:lpstr>Cambria</vt:lpstr>
      <vt:lpstr>Flow</vt:lpstr>
      <vt:lpstr>Equation.DSMT4</vt:lpstr>
      <vt:lpstr>Equation.DSMT4</vt:lpstr>
      <vt:lpstr>Relations</vt:lpstr>
      <vt:lpstr>Chapter Summary</vt:lpstr>
      <vt:lpstr>Relations and Their Properties</vt:lpstr>
      <vt:lpstr>Section Summary</vt:lpstr>
      <vt:lpstr>Binary Relations</vt:lpstr>
      <vt:lpstr>Binary Relation on a Set</vt:lpstr>
      <vt:lpstr>Binary Relation on a Set (cont.)</vt:lpstr>
      <vt:lpstr>Binary Relations on a Set (cont.)</vt:lpstr>
      <vt:lpstr>Reflexive Relations</vt:lpstr>
      <vt:lpstr>Symmetric Relations</vt:lpstr>
      <vt:lpstr>Antisymmetric Relations</vt:lpstr>
      <vt:lpstr>Transitive Relations</vt:lpstr>
      <vt:lpstr>Combining Relations</vt:lpstr>
      <vt:lpstr>Composition</vt:lpstr>
      <vt:lpstr>Representing the  Composition of a Relation</vt:lpstr>
      <vt:lpstr>Powers of a Relation</vt:lpstr>
      <vt:lpstr>Representing Relations</vt:lpstr>
      <vt:lpstr>Section Summary</vt:lpstr>
      <vt:lpstr>Representing Relations Using Matrices</vt:lpstr>
      <vt:lpstr>Examples of Representing Relations Using Matrices</vt:lpstr>
      <vt:lpstr>Examples of Representing Relations Using Matrices (cont.)</vt:lpstr>
      <vt:lpstr>Matrices of Relations on Sets</vt:lpstr>
      <vt:lpstr>Example of a Relation on a Set</vt:lpstr>
      <vt:lpstr>Representing Relations Using Digraphs</vt:lpstr>
      <vt:lpstr>Examples of Digraphs Representing Relations</vt:lpstr>
      <vt:lpstr>Determining which Properties a Relation has from its Digraph</vt:lpstr>
      <vt:lpstr> </vt:lpstr>
      <vt:lpstr>PowerPoint 演示文稿</vt:lpstr>
      <vt:lpstr>PowerPoint 演示文稿</vt:lpstr>
      <vt:lpstr>PowerPoint 演示文稿</vt:lpstr>
      <vt:lpstr>Example of the Powers of a Relation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Induction and recursion</dc:title>
  <dc:creator>Richard Scherl</dc:creator>
  <cp:lastModifiedBy>polar</cp:lastModifiedBy>
  <cp:revision>497</cp:revision>
  <dcterms:created xsi:type="dcterms:W3CDTF">2011-12-08T02:09:00Z</dcterms:created>
  <dcterms:modified xsi:type="dcterms:W3CDTF">2025-12-12T06:09:12Z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2052-12.1.0.24034</vt:lpwstr>
  </property>
  <property fmtid="{D5CDD505-2E9C-101B-9397-08002B2CF9AE}" pid="3" name="ICV">
    <vt:lpwstr>D6DD0EDFF1E24B4B914DB71A446E39A8_12</vt:lpwstr>
  </property>
</Properties>
</file>